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5"/>
  </p:notesMasterIdLst>
  <p:sldIdLst>
    <p:sldId id="256" r:id="rId2"/>
    <p:sldId id="398" r:id="rId3"/>
    <p:sldId id="428" r:id="rId4"/>
    <p:sldId id="283" r:id="rId5"/>
    <p:sldId id="395" r:id="rId6"/>
    <p:sldId id="399" r:id="rId7"/>
    <p:sldId id="429" r:id="rId8"/>
    <p:sldId id="434" r:id="rId9"/>
    <p:sldId id="397" r:id="rId10"/>
    <p:sldId id="435" r:id="rId11"/>
    <p:sldId id="437" r:id="rId12"/>
    <p:sldId id="439" r:id="rId13"/>
    <p:sldId id="436" r:id="rId14"/>
    <p:sldId id="440" r:id="rId15"/>
    <p:sldId id="441" r:id="rId16"/>
    <p:sldId id="442" r:id="rId17"/>
    <p:sldId id="443" r:id="rId18"/>
    <p:sldId id="444" r:id="rId19"/>
    <p:sldId id="445" r:id="rId20"/>
    <p:sldId id="449" r:id="rId21"/>
    <p:sldId id="362" r:id="rId22"/>
    <p:sldId id="363" r:id="rId23"/>
    <p:sldId id="364" r:id="rId24"/>
    <p:sldId id="365" r:id="rId25"/>
    <p:sldId id="342" r:id="rId26"/>
    <p:sldId id="343" r:id="rId27"/>
    <p:sldId id="344" r:id="rId28"/>
    <p:sldId id="345" r:id="rId29"/>
    <p:sldId id="351" r:id="rId30"/>
    <p:sldId id="350" r:id="rId31"/>
    <p:sldId id="352" r:id="rId32"/>
    <p:sldId id="348" r:id="rId33"/>
    <p:sldId id="347" r:id="rId34"/>
    <p:sldId id="349" r:id="rId35"/>
    <p:sldId id="353" r:id="rId36"/>
    <p:sldId id="355" r:id="rId37"/>
    <p:sldId id="366" r:id="rId38"/>
    <p:sldId id="357" r:id="rId39"/>
    <p:sldId id="359" r:id="rId40"/>
    <p:sldId id="407" r:id="rId41"/>
    <p:sldId id="408" r:id="rId42"/>
    <p:sldId id="383" r:id="rId43"/>
    <p:sldId id="259" r:id="rId44"/>
    <p:sldId id="261" r:id="rId45"/>
    <p:sldId id="263" r:id="rId46"/>
    <p:sldId id="451" r:id="rId47"/>
    <p:sldId id="452" r:id="rId48"/>
    <p:sldId id="266" r:id="rId49"/>
    <p:sldId id="269" r:id="rId50"/>
    <p:sldId id="270" r:id="rId51"/>
    <p:sldId id="271" r:id="rId52"/>
    <p:sldId id="272" r:id="rId53"/>
    <p:sldId id="273" r:id="rId54"/>
    <p:sldId id="274" r:id="rId55"/>
    <p:sldId id="275" r:id="rId56"/>
    <p:sldId id="276" r:id="rId57"/>
    <p:sldId id="277" r:id="rId58"/>
    <p:sldId id="278" r:id="rId59"/>
    <p:sldId id="279" r:id="rId60"/>
    <p:sldId id="282" r:id="rId61"/>
    <p:sldId id="453" r:id="rId62"/>
    <p:sldId id="284" r:id="rId63"/>
    <p:sldId id="285" r:id="rId64"/>
    <p:sldId id="280" r:id="rId65"/>
    <p:sldId id="286" r:id="rId66"/>
    <p:sldId id="287" r:id="rId67"/>
    <p:sldId id="333" r:id="rId68"/>
    <p:sldId id="335" r:id="rId69"/>
    <p:sldId id="337" r:id="rId70"/>
    <p:sldId id="339" r:id="rId71"/>
    <p:sldId id="454" r:id="rId72"/>
    <p:sldId id="455" r:id="rId73"/>
    <p:sldId id="457" r:id="rId7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72"/>
  </p:normalViewPr>
  <p:slideViewPr>
    <p:cSldViewPr snapToGrid="0">
      <p:cViewPr varScale="1">
        <p:scale>
          <a:sx n="109" d="100"/>
          <a:sy n="109" d="100"/>
        </p:scale>
        <p:origin x="208" y="1360"/>
      </p:cViewPr>
      <p:guideLst/>
    </p:cSldViewPr>
  </p:slid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1A18AC5-578E-8E4F-AAAD-EBA71FA74887}" type="datetimeFigureOut">
              <a:rPr lang="en-US" smtClean="0"/>
              <a:t>1/27/26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7A49016-E034-0541-A04F-41F8084A13DF}" type="slidenum">
              <a:rPr lang="en-US" smtClean="0"/>
              <a:t>‹#›</a:t>
            </a:fld>
            <a:endParaRPr lang="en-US"/>
          </a:p>
        </p:txBody>
      </p:sp>
    </p:spTree>
    <p:extLst>
      <p:ext uri="{BB962C8B-B14F-4D97-AF65-F5344CB8AC3E}">
        <p14:creationId xmlns:p14="http://schemas.microsoft.com/office/powerpoint/2010/main" val="21982667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7" name="TextShape 1"/>
          <p:cNvSpPr txBox="1"/>
          <p:nvPr/>
        </p:nvSpPr>
        <p:spPr>
          <a:xfrm>
            <a:off x="776160" y="4777560"/>
            <a:ext cx="6218280" cy="4526640"/>
          </a:xfrm>
          <a:prstGeom prst="rect">
            <a:avLst/>
          </a:prstGeom>
          <a:noFill/>
          <a:ln>
            <a:noFill/>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 name="TextShape 1"/>
          <p:cNvSpPr txBox="1"/>
          <p:nvPr/>
        </p:nvSpPr>
        <p:spPr>
          <a:xfrm>
            <a:off x="776160" y="4777560"/>
            <a:ext cx="6218280" cy="4526640"/>
          </a:xfrm>
          <a:prstGeom prst="rect">
            <a:avLst/>
          </a:prstGeom>
          <a:noFill/>
          <a:ln>
            <a:noFill/>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 name="TextShape 1"/>
          <p:cNvSpPr txBox="1"/>
          <p:nvPr/>
        </p:nvSpPr>
        <p:spPr>
          <a:xfrm>
            <a:off x="776160" y="4777560"/>
            <a:ext cx="6218280" cy="4526640"/>
          </a:xfrm>
          <a:prstGeom prst="rect">
            <a:avLst/>
          </a:prstGeom>
          <a:noFill/>
          <a:ln>
            <a:noFill/>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1" name="TextShape 1"/>
          <p:cNvSpPr txBox="1"/>
          <p:nvPr/>
        </p:nvSpPr>
        <p:spPr>
          <a:xfrm>
            <a:off x="776160" y="4777560"/>
            <a:ext cx="6218280" cy="4526640"/>
          </a:xfrm>
          <a:prstGeom prst="rect">
            <a:avLst/>
          </a:prstGeom>
          <a:noFill/>
          <a:ln>
            <a:noFill/>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2" name="TextShape 1"/>
          <p:cNvSpPr txBox="1"/>
          <p:nvPr/>
        </p:nvSpPr>
        <p:spPr>
          <a:xfrm>
            <a:off x="776160" y="4777560"/>
            <a:ext cx="6218280" cy="4526640"/>
          </a:xfrm>
          <a:prstGeom prst="rect">
            <a:avLst/>
          </a:prstGeom>
          <a:noFill/>
          <a:ln>
            <a:noFill/>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3" name="TextShape 1"/>
          <p:cNvSpPr txBox="1"/>
          <p:nvPr/>
        </p:nvSpPr>
        <p:spPr>
          <a:xfrm>
            <a:off x="776160" y="4777560"/>
            <a:ext cx="6218280" cy="4526640"/>
          </a:xfrm>
          <a:prstGeom prst="rect">
            <a:avLst/>
          </a:prstGeom>
          <a:noFill/>
          <a:ln>
            <a:noFill/>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6" name="TextShape 1"/>
          <p:cNvSpPr txBox="1"/>
          <p:nvPr/>
        </p:nvSpPr>
        <p:spPr>
          <a:xfrm>
            <a:off x="776160" y="4777560"/>
            <a:ext cx="6218280" cy="4526640"/>
          </a:xfrm>
          <a:prstGeom prst="rect">
            <a:avLst/>
          </a:prstGeom>
          <a:noFill/>
          <a:ln>
            <a:noFill/>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 name="TextShape 1"/>
          <p:cNvSpPr txBox="1"/>
          <p:nvPr/>
        </p:nvSpPr>
        <p:spPr>
          <a:xfrm>
            <a:off x="776160" y="4777560"/>
            <a:ext cx="6218280" cy="4526640"/>
          </a:xfrm>
          <a:prstGeom prst="rect">
            <a:avLst/>
          </a:prstGeom>
          <a:noFill/>
          <a:ln>
            <a:noFill/>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8" name="TextShape 1"/>
          <p:cNvSpPr txBox="1"/>
          <p:nvPr/>
        </p:nvSpPr>
        <p:spPr>
          <a:xfrm>
            <a:off x="776160" y="4777560"/>
            <a:ext cx="6218280" cy="4526640"/>
          </a:xfrm>
          <a:prstGeom prst="rect">
            <a:avLst/>
          </a:prstGeom>
          <a:noFill/>
          <a:ln>
            <a:noFill/>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 name="TextShape 1"/>
          <p:cNvSpPr txBox="1"/>
          <p:nvPr/>
        </p:nvSpPr>
        <p:spPr>
          <a:xfrm>
            <a:off x="776160" y="4777560"/>
            <a:ext cx="6218280" cy="4526640"/>
          </a:xfrm>
          <a:prstGeom prst="rect">
            <a:avLst/>
          </a:prstGeom>
          <a:noFill/>
          <a:ln>
            <a:noFill/>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4" name="TextShape 1"/>
          <p:cNvSpPr txBox="1"/>
          <p:nvPr/>
        </p:nvSpPr>
        <p:spPr>
          <a:xfrm>
            <a:off x="776160" y="4777560"/>
            <a:ext cx="6218280" cy="4526640"/>
          </a:xfrm>
          <a:prstGeom prst="rect">
            <a:avLst/>
          </a:prstGeom>
          <a:noFill/>
          <a:ln>
            <a:noFill/>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2" name="TextShape 1"/>
          <p:cNvSpPr txBox="1"/>
          <p:nvPr/>
        </p:nvSpPr>
        <p:spPr>
          <a:xfrm>
            <a:off x="776160" y="4777561"/>
            <a:ext cx="6218280" cy="4526640"/>
          </a:xfrm>
          <a:prstGeom prst="rect">
            <a:avLst/>
          </a:prstGeom>
          <a:noFill/>
          <a:ln>
            <a:noFill/>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0" name="TextShape 1"/>
          <p:cNvSpPr txBox="1"/>
          <p:nvPr/>
        </p:nvSpPr>
        <p:spPr>
          <a:xfrm>
            <a:off x="776160" y="4777560"/>
            <a:ext cx="6218280" cy="4526640"/>
          </a:xfrm>
          <a:prstGeom prst="rect">
            <a:avLst/>
          </a:prstGeom>
          <a:noFill/>
          <a:ln>
            <a:noFill/>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 name="TextShape 1"/>
          <p:cNvSpPr txBox="1"/>
          <p:nvPr/>
        </p:nvSpPr>
        <p:spPr>
          <a:xfrm>
            <a:off x="776160" y="4777560"/>
            <a:ext cx="6218280" cy="4526640"/>
          </a:xfrm>
          <a:prstGeom prst="rect">
            <a:avLst/>
          </a:prstGeom>
          <a:noFill/>
          <a:ln>
            <a:noFill/>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3" name="TextShape 1"/>
          <p:cNvSpPr txBox="1"/>
          <p:nvPr/>
        </p:nvSpPr>
        <p:spPr>
          <a:xfrm>
            <a:off x="776160" y="4777560"/>
            <a:ext cx="6218280" cy="4526640"/>
          </a:xfrm>
          <a:prstGeom prst="rect">
            <a:avLst/>
          </a:prstGeom>
          <a:noFill/>
          <a:ln>
            <a:noFill/>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4" name="TextShape 1"/>
          <p:cNvSpPr txBox="1"/>
          <p:nvPr/>
        </p:nvSpPr>
        <p:spPr>
          <a:xfrm>
            <a:off x="776160" y="4777560"/>
            <a:ext cx="6218280" cy="4526640"/>
          </a:xfrm>
          <a:prstGeom prst="rect">
            <a:avLst/>
          </a:prstGeom>
          <a:noFill/>
          <a:ln>
            <a:noFill/>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5" name="TextShape 1"/>
          <p:cNvSpPr txBox="1"/>
          <p:nvPr/>
        </p:nvSpPr>
        <p:spPr>
          <a:xfrm>
            <a:off x="776160" y="4777560"/>
            <a:ext cx="6218280" cy="4526640"/>
          </a:xfrm>
          <a:prstGeom prst="rect">
            <a:avLst/>
          </a:prstGeom>
          <a:noFill/>
          <a:ln>
            <a:noFill/>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6" name="TextShape 1"/>
          <p:cNvSpPr txBox="1"/>
          <p:nvPr/>
        </p:nvSpPr>
        <p:spPr>
          <a:xfrm>
            <a:off x="776160" y="4777560"/>
            <a:ext cx="6218280" cy="4526640"/>
          </a:xfrm>
          <a:prstGeom prst="rect">
            <a:avLst/>
          </a:prstGeom>
          <a:noFill/>
          <a:ln>
            <a:noFill/>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7" name="TextShape 1"/>
          <p:cNvSpPr txBox="1"/>
          <p:nvPr/>
        </p:nvSpPr>
        <p:spPr>
          <a:xfrm>
            <a:off x="776160" y="4777560"/>
            <a:ext cx="6218280" cy="4526640"/>
          </a:xfrm>
          <a:prstGeom prst="rect">
            <a:avLst/>
          </a:prstGeom>
          <a:noFill/>
          <a:ln>
            <a:noFill/>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8" name="TextShape 1"/>
          <p:cNvSpPr txBox="1"/>
          <p:nvPr/>
        </p:nvSpPr>
        <p:spPr>
          <a:xfrm>
            <a:off x="776160" y="4777560"/>
            <a:ext cx="6218280" cy="4526640"/>
          </a:xfrm>
          <a:prstGeom prst="rect">
            <a:avLst/>
          </a:prstGeom>
          <a:noFill/>
          <a:ln>
            <a:noFill/>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2EE78-1BAF-E9AE-12A6-AE77BB43467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FECA2C2-4EF8-B759-AA4D-1A4AFD29411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E530680-FF65-4DDA-17E3-9CC0681BAC86}"/>
              </a:ext>
            </a:extLst>
          </p:cNvPr>
          <p:cNvSpPr>
            <a:spLocks noGrp="1"/>
          </p:cNvSpPr>
          <p:nvPr>
            <p:ph type="dt" sz="half" idx="10"/>
          </p:nvPr>
        </p:nvSpPr>
        <p:spPr/>
        <p:txBody>
          <a:bodyPr/>
          <a:lstStyle/>
          <a:p>
            <a:fld id="{2B291EDB-34C2-6B4B-8C8D-AEAFD0B0FC75}" type="datetimeFigureOut">
              <a:rPr lang="en-US" smtClean="0"/>
              <a:t>1/27/26</a:t>
            </a:fld>
            <a:endParaRPr lang="en-US"/>
          </a:p>
        </p:txBody>
      </p:sp>
      <p:sp>
        <p:nvSpPr>
          <p:cNvPr id="5" name="Footer Placeholder 4">
            <a:extLst>
              <a:ext uri="{FF2B5EF4-FFF2-40B4-BE49-F238E27FC236}">
                <a16:creationId xmlns:a16="http://schemas.microsoft.com/office/drawing/2014/main" id="{0BCF6E4C-BB48-C2E6-4FC9-C94E930622F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2006E61-E697-498F-FCBE-7805D1E4773F}"/>
              </a:ext>
            </a:extLst>
          </p:cNvPr>
          <p:cNvSpPr>
            <a:spLocks noGrp="1"/>
          </p:cNvSpPr>
          <p:nvPr>
            <p:ph type="sldNum" sz="quarter" idx="12"/>
          </p:nvPr>
        </p:nvSpPr>
        <p:spPr/>
        <p:txBody>
          <a:bodyPr/>
          <a:lstStyle/>
          <a:p>
            <a:fld id="{6F8F14AF-E9BA-4542-A510-8135DABAD09C}" type="slidenum">
              <a:rPr lang="en-US" smtClean="0"/>
              <a:t>‹#›</a:t>
            </a:fld>
            <a:endParaRPr lang="en-US"/>
          </a:p>
        </p:txBody>
      </p:sp>
    </p:spTree>
    <p:extLst>
      <p:ext uri="{BB962C8B-B14F-4D97-AF65-F5344CB8AC3E}">
        <p14:creationId xmlns:p14="http://schemas.microsoft.com/office/powerpoint/2010/main" val="42663326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B089FC-DC44-9FC1-8D7E-763EDE6438E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B68CD43-1379-4338-CAA5-D410A8AA794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E946EF5-EFDA-BACB-1D85-58C5A2DF85AD}"/>
              </a:ext>
            </a:extLst>
          </p:cNvPr>
          <p:cNvSpPr>
            <a:spLocks noGrp="1"/>
          </p:cNvSpPr>
          <p:nvPr>
            <p:ph type="dt" sz="half" idx="10"/>
          </p:nvPr>
        </p:nvSpPr>
        <p:spPr/>
        <p:txBody>
          <a:bodyPr/>
          <a:lstStyle/>
          <a:p>
            <a:fld id="{2B291EDB-34C2-6B4B-8C8D-AEAFD0B0FC75}" type="datetimeFigureOut">
              <a:rPr lang="en-US" smtClean="0"/>
              <a:t>1/27/26</a:t>
            </a:fld>
            <a:endParaRPr lang="en-US"/>
          </a:p>
        </p:txBody>
      </p:sp>
      <p:sp>
        <p:nvSpPr>
          <p:cNvPr id="5" name="Footer Placeholder 4">
            <a:extLst>
              <a:ext uri="{FF2B5EF4-FFF2-40B4-BE49-F238E27FC236}">
                <a16:creationId xmlns:a16="http://schemas.microsoft.com/office/drawing/2014/main" id="{54E075EE-E8B1-82D8-D666-7A454A509C9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4F0AEC5-A248-74EE-173A-6EFF61F38FB3}"/>
              </a:ext>
            </a:extLst>
          </p:cNvPr>
          <p:cNvSpPr>
            <a:spLocks noGrp="1"/>
          </p:cNvSpPr>
          <p:nvPr>
            <p:ph type="sldNum" sz="quarter" idx="12"/>
          </p:nvPr>
        </p:nvSpPr>
        <p:spPr/>
        <p:txBody>
          <a:bodyPr/>
          <a:lstStyle/>
          <a:p>
            <a:fld id="{6F8F14AF-E9BA-4542-A510-8135DABAD09C}" type="slidenum">
              <a:rPr lang="en-US" smtClean="0"/>
              <a:t>‹#›</a:t>
            </a:fld>
            <a:endParaRPr lang="en-US"/>
          </a:p>
        </p:txBody>
      </p:sp>
    </p:spTree>
    <p:extLst>
      <p:ext uri="{BB962C8B-B14F-4D97-AF65-F5344CB8AC3E}">
        <p14:creationId xmlns:p14="http://schemas.microsoft.com/office/powerpoint/2010/main" val="1675407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0ED2F34-D6AA-8921-8973-161055448FF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11D8F88-F88F-049F-686A-24130E318AF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B600F92-9A41-5E53-3FB6-6BEA7089E7F6}"/>
              </a:ext>
            </a:extLst>
          </p:cNvPr>
          <p:cNvSpPr>
            <a:spLocks noGrp="1"/>
          </p:cNvSpPr>
          <p:nvPr>
            <p:ph type="dt" sz="half" idx="10"/>
          </p:nvPr>
        </p:nvSpPr>
        <p:spPr/>
        <p:txBody>
          <a:bodyPr/>
          <a:lstStyle/>
          <a:p>
            <a:fld id="{2B291EDB-34C2-6B4B-8C8D-AEAFD0B0FC75}" type="datetimeFigureOut">
              <a:rPr lang="en-US" smtClean="0"/>
              <a:t>1/27/26</a:t>
            </a:fld>
            <a:endParaRPr lang="en-US"/>
          </a:p>
        </p:txBody>
      </p:sp>
      <p:sp>
        <p:nvSpPr>
          <p:cNvPr id="5" name="Footer Placeholder 4">
            <a:extLst>
              <a:ext uri="{FF2B5EF4-FFF2-40B4-BE49-F238E27FC236}">
                <a16:creationId xmlns:a16="http://schemas.microsoft.com/office/drawing/2014/main" id="{EC6F0493-19E1-9D21-F84F-0E0072C8F4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35293C3-54B0-3BFC-22A9-039C63E2952E}"/>
              </a:ext>
            </a:extLst>
          </p:cNvPr>
          <p:cNvSpPr>
            <a:spLocks noGrp="1"/>
          </p:cNvSpPr>
          <p:nvPr>
            <p:ph type="sldNum" sz="quarter" idx="12"/>
          </p:nvPr>
        </p:nvSpPr>
        <p:spPr/>
        <p:txBody>
          <a:bodyPr/>
          <a:lstStyle/>
          <a:p>
            <a:fld id="{6F8F14AF-E9BA-4542-A510-8135DABAD09C}" type="slidenum">
              <a:rPr lang="en-US" smtClean="0"/>
              <a:t>‹#›</a:t>
            </a:fld>
            <a:endParaRPr lang="en-US"/>
          </a:p>
        </p:txBody>
      </p:sp>
    </p:spTree>
    <p:extLst>
      <p:ext uri="{BB962C8B-B14F-4D97-AF65-F5344CB8AC3E}">
        <p14:creationId xmlns:p14="http://schemas.microsoft.com/office/powerpoint/2010/main" val="248099575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962880" y="4406760"/>
            <a:ext cx="10362720" cy="1361880"/>
          </a:xfrm>
          <a:prstGeom prst="rect">
            <a:avLst/>
          </a:prstGeom>
        </p:spPr>
        <p:txBody>
          <a:bodyPr lIns="0" tIns="0" rIns="0" bIns="0" anchor="ctr"/>
          <a:lstStyle/>
          <a:p>
            <a:endParaRPr/>
          </a:p>
        </p:txBody>
      </p:sp>
      <p:sp>
        <p:nvSpPr>
          <p:cNvPr id="6" name="PlaceHolder 2"/>
          <p:cNvSpPr>
            <a:spLocks noGrp="1"/>
          </p:cNvSpPr>
          <p:nvPr>
            <p:ph type="subTitle"/>
          </p:nvPr>
        </p:nvSpPr>
        <p:spPr>
          <a:xfrm>
            <a:off x="962880" y="2906640"/>
            <a:ext cx="10362720" cy="1499760"/>
          </a:xfrm>
          <a:prstGeom prst="rect">
            <a:avLst/>
          </a:prstGeom>
        </p:spPr>
        <p:txBody>
          <a:bodyPr lIns="0" tIns="0" rIns="0" bIns="0" anchor="ctr"/>
          <a:lstStyle/>
          <a:p>
            <a:pPr algn="ctr"/>
            <a:endParaRPr/>
          </a:p>
        </p:txBody>
      </p:sp>
    </p:spTree>
    <p:extLst>
      <p:ext uri="{BB962C8B-B14F-4D97-AF65-F5344CB8AC3E}">
        <p14:creationId xmlns:p14="http://schemas.microsoft.com/office/powerpoint/2010/main" val="87007844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Title, Content">
    <p:spTree>
      <p:nvGrpSpPr>
        <p:cNvPr id="1" name=""/>
        <p:cNvGrpSpPr/>
        <p:nvPr/>
      </p:nvGrpSpPr>
      <p:grpSpPr>
        <a:xfrm>
          <a:off x="0" y="0"/>
          <a:ext cx="0" cy="0"/>
          <a:chOff x="0" y="0"/>
          <a:chExt cx="0" cy="0"/>
        </a:xfrm>
      </p:grpSpPr>
      <p:sp>
        <p:nvSpPr>
          <p:cNvPr id="124" name="PlaceHolder 1"/>
          <p:cNvSpPr>
            <a:spLocks noGrp="1"/>
          </p:cNvSpPr>
          <p:nvPr>
            <p:ph type="title"/>
          </p:nvPr>
        </p:nvSpPr>
        <p:spPr>
          <a:xfrm>
            <a:off x="962880" y="4406760"/>
            <a:ext cx="10362720" cy="1361880"/>
          </a:xfrm>
          <a:prstGeom prst="rect">
            <a:avLst/>
          </a:prstGeom>
        </p:spPr>
        <p:txBody>
          <a:bodyPr lIns="0" tIns="0" rIns="0" bIns="0" anchor="ctr"/>
          <a:lstStyle/>
          <a:p>
            <a:endParaRPr/>
          </a:p>
        </p:txBody>
      </p:sp>
      <p:sp>
        <p:nvSpPr>
          <p:cNvPr id="125" name="PlaceHolder 2"/>
          <p:cNvSpPr>
            <a:spLocks noGrp="1"/>
          </p:cNvSpPr>
          <p:nvPr>
            <p:ph type="body"/>
          </p:nvPr>
        </p:nvSpPr>
        <p:spPr>
          <a:xfrm>
            <a:off x="962880" y="2906640"/>
            <a:ext cx="10362720" cy="1499760"/>
          </a:xfrm>
          <a:prstGeom prst="rect">
            <a:avLst/>
          </a:prstGeom>
        </p:spPr>
        <p:txBody>
          <a:bodyPr lIns="0" tIns="0" rIns="0" bIns="0"/>
          <a:lstStyle/>
          <a:p>
            <a:endParaRPr/>
          </a:p>
        </p:txBody>
      </p:sp>
    </p:spTree>
    <p:extLst>
      <p:ext uri="{BB962C8B-B14F-4D97-AF65-F5344CB8AC3E}">
        <p14:creationId xmlns:p14="http://schemas.microsoft.com/office/powerpoint/2010/main" val="29995669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925487-010C-F589-6FD9-AB68BF08E50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C0E1A16-E65C-F3A3-61D0-D6B45F86B67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BF34EDB-3893-9BD5-3DA5-DF83BCEE4986}"/>
              </a:ext>
            </a:extLst>
          </p:cNvPr>
          <p:cNvSpPr>
            <a:spLocks noGrp="1"/>
          </p:cNvSpPr>
          <p:nvPr>
            <p:ph type="dt" sz="half" idx="10"/>
          </p:nvPr>
        </p:nvSpPr>
        <p:spPr/>
        <p:txBody>
          <a:bodyPr/>
          <a:lstStyle/>
          <a:p>
            <a:fld id="{2B291EDB-34C2-6B4B-8C8D-AEAFD0B0FC75}" type="datetimeFigureOut">
              <a:rPr lang="en-US" smtClean="0"/>
              <a:t>1/27/26</a:t>
            </a:fld>
            <a:endParaRPr lang="en-US"/>
          </a:p>
        </p:txBody>
      </p:sp>
      <p:sp>
        <p:nvSpPr>
          <p:cNvPr id="5" name="Footer Placeholder 4">
            <a:extLst>
              <a:ext uri="{FF2B5EF4-FFF2-40B4-BE49-F238E27FC236}">
                <a16:creationId xmlns:a16="http://schemas.microsoft.com/office/drawing/2014/main" id="{A75A8CFE-AFD6-F685-1751-46D9127AB87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24139B-E2AF-401C-3434-A0DB46FF6C94}"/>
              </a:ext>
            </a:extLst>
          </p:cNvPr>
          <p:cNvSpPr>
            <a:spLocks noGrp="1"/>
          </p:cNvSpPr>
          <p:nvPr>
            <p:ph type="sldNum" sz="quarter" idx="12"/>
          </p:nvPr>
        </p:nvSpPr>
        <p:spPr/>
        <p:txBody>
          <a:bodyPr/>
          <a:lstStyle/>
          <a:p>
            <a:fld id="{6F8F14AF-E9BA-4542-A510-8135DABAD09C}" type="slidenum">
              <a:rPr lang="en-US" smtClean="0"/>
              <a:t>‹#›</a:t>
            </a:fld>
            <a:endParaRPr lang="en-US"/>
          </a:p>
        </p:txBody>
      </p:sp>
    </p:spTree>
    <p:extLst>
      <p:ext uri="{BB962C8B-B14F-4D97-AF65-F5344CB8AC3E}">
        <p14:creationId xmlns:p14="http://schemas.microsoft.com/office/powerpoint/2010/main" val="2236462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FD809A-524A-7106-1BBC-5AD92C83423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FE64DA0-2AA7-5DE1-E224-4B7C3D48DF1C}"/>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6857BE5-31F6-A122-8000-544D08FCA50B}"/>
              </a:ext>
            </a:extLst>
          </p:cNvPr>
          <p:cNvSpPr>
            <a:spLocks noGrp="1"/>
          </p:cNvSpPr>
          <p:nvPr>
            <p:ph type="dt" sz="half" idx="10"/>
          </p:nvPr>
        </p:nvSpPr>
        <p:spPr/>
        <p:txBody>
          <a:bodyPr/>
          <a:lstStyle/>
          <a:p>
            <a:fld id="{2B291EDB-34C2-6B4B-8C8D-AEAFD0B0FC75}" type="datetimeFigureOut">
              <a:rPr lang="en-US" smtClean="0"/>
              <a:t>1/27/26</a:t>
            </a:fld>
            <a:endParaRPr lang="en-US"/>
          </a:p>
        </p:txBody>
      </p:sp>
      <p:sp>
        <p:nvSpPr>
          <p:cNvPr id="5" name="Footer Placeholder 4">
            <a:extLst>
              <a:ext uri="{FF2B5EF4-FFF2-40B4-BE49-F238E27FC236}">
                <a16:creationId xmlns:a16="http://schemas.microsoft.com/office/drawing/2014/main" id="{34278567-534A-335E-6138-1F15C4D172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8DD3E5-0821-E92C-B54A-43C6B164ACE1}"/>
              </a:ext>
            </a:extLst>
          </p:cNvPr>
          <p:cNvSpPr>
            <a:spLocks noGrp="1"/>
          </p:cNvSpPr>
          <p:nvPr>
            <p:ph type="sldNum" sz="quarter" idx="12"/>
          </p:nvPr>
        </p:nvSpPr>
        <p:spPr/>
        <p:txBody>
          <a:bodyPr/>
          <a:lstStyle/>
          <a:p>
            <a:fld id="{6F8F14AF-E9BA-4542-A510-8135DABAD09C}" type="slidenum">
              <a:rPr lang="en-US" smtClean="0"/>
              <a:t>‹#›</a:t>
            </a:fld>
            <a:endParaRPr lang="en-US"/>
          </a:p>
        </p:txBody>
      </p:sp>
    </p:spTree>
    <p:extLst>
      <p:ext uri="{BB962C8B-B14F-4D97-AF65-F5344CB8AC3E}">
        <p14:creationId xmlns:p14="http://schemas.microsoft.com/office/powerpoint/2010/main" val="28645971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239525-3CD9-F3CA-F790-F324ADBBD20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62AC054-17F8-89BB-93B3-F235E2F601D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21A5A26-DDB1-120F-6CF8-6BF881C867A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8A1264A-344E-A696-5D86-6ABD14784790}"/>
              </a:ext>
            </a:extLst>
          </p:cNvPr>
          <p:cNvSpPr>
            <a:spLocks noGrp="1"/>
          </p:cNvSpPr>
          <p:nvPr>
            <p:ph type="dt" sz="half" idx="10"/>
          </p:nvPr>
        </p:nvSpPr>
        <p:spPr/>
        <p:txBody>
          <a:bodyPr/>
          <a:lstStyle/>
          <a:p>
            <a:fld id="{2B291EDB-34C2-6B4B-8C8D-AEAFD0B0FC75}" type="datetimeFigureOut">
              <a:rPr lang="en-US" smtClean="0"/>
              <a:t>1/27/26</a:t>
            </a:fld>
            <a:endParaRPr lang="en-US"/>
          </a:p>
        </p:txBody>
      </p:sp>
      <p:sp>
        <p:nvSpPr>
          <p:cNvPr id="6" name="Footer Placeholder 5">
            <a:extLst>
              <a:ext uri="{FF2B5EF4-FFF2-40B4-BE49-F238E27FC236}">
                <a16:creationId xmlns:a16="http://schemas.microsoft.com/office/drawing/2014/main" id="{2278843B-16FB-2453-1BE0-62061C68D09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E0BD0E8-10B6-3DE9-8A71-61ED8F53A417}"/>
              </a:ext>
            </a:extLst>
          </p:cNvPr>
          <p:cNvSpPr>
            <a:spLocks noGrp="1"/>
          </p:cNvSpPr>
          <p:nvPr>
            <p:ph type="sldNum" sz="quarter" idx="12"/>
          </p:nvPr>
        </p:nvSpPr>
        <p:spPr/>
        <p:txBody>
          <a:bodyPr/>
          <a:lstStyle/>
          <a:p>
            <a:fld id="{6F8F14AF-E9BA-4542-A510-8135DABAD09C}" type="slidenum">
              <a:rPr lang="en-US" smtClean="0"/>
              <a:t>‹#›</a:t>
            </a:fld>
            <a:endParaRPr lang="en-US"/>
          </a:p>
        </p:txBody>
      </p:sp>
    </p:spTree>
    <p:extLst>
      <p:ext uri="{BB962C8B-B14F-4D97-AF65-F5344CB8AC3E}">
        <p14:creationId xmlns:p14="http://schemas.microsoft.com/office/powerpoint/2010/main" val="12438364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AD3DB4-CDA9-E0BB-1F93-5D13EF79870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FE6DBEB-1E4E-2C79-9FB1-CE0ADDF77BA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BA852AC-6B37-F15F-7D96-C41F53DA20F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1A74F71-CE39-546C-3836-3BF14CD66B9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4838050-7ACA-6374-5DA3-D919B6EBE49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E39634B-5118-EA1F-83FD-D373B4097403}"/>
              </a:ext>
            </a:extLst>
          </p:cNvPr>
          <p:cNvSpPr>
            <a:spLocks noGrp="1"/>
          </p:cNvSpPr>
          <p:nvPr>
            <p:ph type="dt" sz="half" idx="10"/>
          </p:nvPr>
        </p:nvSpPr>
        <p:spPr/>
        <p:txBody>
          <a:bodyPr/>
          <a:lstStyle/>
          <a:p>
            <a:fld id="{2B291EDB-34C2-6B4B-8C8D-AEAFD0B0FC75}" type="datetimeFigureOut">
              <a:rPr lang="en-US" smtClean="0"/>
              <a:t>1/27/26</a:t>
            </a:fld>
            <a:endParaRPr lang="en-US"/>
          </a:p>
        </p:txBody>
      </p:sp>
      <p:sp>
        <p:nvSpPr>
          <p:cNvPr id="8" name="Footer Placeholder 7">
            <a:extLst>
              <a:ext uri="{FF2B5EF4-FFF2-40B4-BE49-F238E27FC236}">
                <a16:creationId xmlns:a16="http://schemas.microsoft.com/office/drawing/2014/main" id="{55924BE6-7487-FDD5-CAC0-A9434206DF4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F103138-2332-EE34-76CE-EF554774A1C6}"/>
              </a:ext>
            </a:extLst>
          </p:cNvPr>
          <p:cNvSpPr>
            <a:spLocks noGrp="1"/>
          </p:cNvSpPr>
          <p:nvPr>
            <p:ph type="sldNum" sz="quarter" idx="12"/>
          </p:nvPr>
        </p:nvSpPr>
        <p:spPr/>
        <p:txBody>
          <a:bodyPr/>
          <a:lstStyle/>
          <a:p>
            <a:fld id="{6F8F14AF-E9BA-4542-A510-8135DABAD09C}" type="slidenum">
              <a:rPr lang="en-US" smtClean="0"/>
              <a:t>‹#›</a:t>
            </a:fld>
            <a:endParaRPr lang="en-US"/>
          </a:p>
        </p:txBody>
      </p:sp>
    </p:spTree>
    <p:extLst>
      <p:ext uri="{BB962C8B-B14F-4D97-AF65-F5344CB8AC3E}">
        <p14:creationId xmlns:p14="http://schemas.microsoft.com/office/powerpoint/2010/main" val="13780416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85EC07-E011-100A-F39A-4FA33B75498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69EAE51-BBB3-D62F-3D1C-11737168343D}"/>
              </a:ext>
            </a:extLst>
          </p:cNvPr>
          <p:cNvSpPr>
            <a:spLocks noGrp="1"/>
          </p:cNvSpPr>
          <p:nvPr>
            <p:ph type="dt" sz="half" idx="10"/>
          </p:nvPr>
        </p:nvSpPr>
        <p:spPr/>
        <p:txBody>
          <a:bodyPr/>
          <a:lstStyle/>
          <a:p>
            <a:fld id="{2B291EDB-34C2-6B4B-8C8D-AEAFD0B0FC75}" type="datetimeFigureOut">
              <a:rPr lang="en-US" smtClean="0"/>
              <a:t>1/27/26</a:t>
            </a:fld>
            <a:endParaRPr lang="en-US"/>
          </a:p>
        </p:txBody>
      </p:sp>
      <p:sp>
        <p:nvSpPr>
          <p:cNvPr id="4" name="Footer Placeholder 3">
            <a:extLst>
              <a:ext uri="{FF2B5EF4-FFF2-40B4-BE49-F238E27FC236}">
                <a16:creationId xmlns:a16="http://schemas.microsoft.com/office/drawing/2014/main" id="{EB82013E-B942-570A-2DB6-6988B99E8EF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461BDD4-234B-3DFD-F5B6-DF59BB06F722}"/>
              </a:ext>
            </a:extLst>
          </p:cNvPr>
          <p:cNvSpPr>
            <a:spLocks noGrp="1"/>
          </p:cNvSpPr>
          <p:nvPr>
            <p:ph type="sldNum" sz="quarter" idx="12"/>
          </p:nvPr>
        </p:nvSpPr>
        <p:spPr/>
        <p:txBody>
          <a:bodyPr/>
          <a:lstStyle/>
          <a:p>
            <a:fld id="{6F8F14AF-E9BA-4542-A510-8135DABAD09C}" type="slidenum">
              <a:rPr lang="en-US" smtClean="0"/>
              <a:t>‹#›</a:t>
            </a:fld>
            <a:endParaRPr lang="en-US"/>
          </a:p>
        </p:txBody>
      </p:sp>
    </p:spTree>
    <p:extLst>
      <p:ext uri="{BB962C8B-B14F-4D97-AF65-F5344CB8AC3E}">
        <p14:creationId xmlns:p14="http://schemas.microsoft.com/office/powerpoint/2010/main" val="40889096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2C0C12F-0AF9-1680-9A89-56CF2F56AED6}"/>
              </a:ext>
            </a:extLst>
          </p:cNvPr>
          <p:cNvSpPr>
            <a:spLocks noGrp="1"/>
          </p:cNvSpPr>
          <p:nvPr>
            <p:ph type="dt" sz="half" idx="10"/>
          </p:nvPr>
        </p:nvSpPr>
        <p:spPr/>
        <p:txBody>
          <a:bodyPr/>
          <a:lstStyle/>
          <a:p>
            <a:fld id="{2B291EDB-34C2-6B4B-8C8D-AEAFD0B0FC75}" type="datetimeFigureOut">
              <a:rPr lang="en-US" smtClean="0"/>
              <a:t>1/27/26</a:t>
            </a:fld>
            <a:endParaRPr lang="en-US"/>
          </a:p>
        </p:txBody>
      </p:sp>
      <p:sp>
        <p:nvSpPr>
          <p:cNvPr id="3" name="Footer Placeholder 2">
            <a:extLst>
              <a:ext uri="{FF2B5EF4-FFF2-40B4-BE49-F238E27FC236}">
                <a16:creationId xmlns:a16="http://schemas.microsoft.com/office/drawing/2014/main" id="{461B4372-86B7-AC7C-12BD-7EE42D63EDA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EDA4AA5-9D19-8528-DF14-4E470E3A6AB6}"/>
              </a:ext>
            </a:extLst>
          </p:cNvPr>
          <p:cNvSpPr>
            <a:spLocks noGrp="1"/>
          </p:cNvSpPr>
          <p:nvPr>
            <p:ph type="sldNum" sz="quarter" idx="12"/>
          </p:nvPr>
        </p:nvSpPr>
        <p:spPr/>
        <p:txBody>
          <a:bodyPr/>
          <a:lstStyle/>
          <a:p>
            <a:fld id="{6F8F14AF-E9BA-4542-A510-8135DABAD09C}" type="slidenum">
              <a:rPr lang="en-US" smtClean="0"/>
              <a:t>‹#›</a:t>
            </a:fld>
            <a:endParaRPr lang="en-US"/>
          </a:p>
        </p:txBody>
      </p:sp>
    </p:spTree>
    <p:extLst>
      <p:ext uri="{BB962C8B-B14F-4D97-AF65-F5344CB8AC3E}">
        <p14:creationId xmlns:p14="http://schemas.microsoft.com/office/powerpoint/2010/main" val="20634289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81DBBA-3E0A-E342-D62A-0E191CCB718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F012A66-9005-340E-AF0D-A816C00FDB3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360EEA3-D3B5-7013-9BF9-460FB88971A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EE39E9D-5733-6088-321F-9A4ACF13CCCC}"/>
              </a:ext>
            </a:extLst>
          </p:cNvPr>
          <p:cNvSpPr>
            <a:spLocks noGrp="1"/>
          </p:cNvSpPr>
          <p:nvPr>
            <p:ph type="dt" sz="half" idx="10"/>
          </p:nvPr>
        </p:nvSpPr>
        <p:spPr/>
        <p:txBody>
          <a:bodyPr/>
          <a:lstStyle/>
          <a:p>
            <a:fld id="{2B291EDB-34C2-6B4B-8C8D-AEAFD0B0FC75}" type="datetimeFigureOut">
              <a:rPr lang="en-US" smtClean="0"/>
              <a:t>1/27/26</a:t>
            </a:fld>
            <a:endParaRPr lang="en-US"/>
          </a:p>
        </p:txBody>
      </p:sp>
      <p:sp>
        <p:nvSpPr>
          <p:cNvPr id="6" name="Footer Placeholder 5">
            <a:extLst>
              <a:ext uri="{FF2B5EF4-FFF2-40B4-BE49-F238E27FC236}">
                <a16:creationId xmlns:a16="http://schemas.microsoft.com/office/drawing/2014/main" id="{4EA444B4-D905-06B1-1E37-7CB85B79FD4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12BA063-0191-E8EB-600B-81C8F6A9FB4E}"/>
              </a:ext>
            </a:extLst>
          </p:cNvPr>
          <p:cNvSpPr>
            <a:spLocks noGrp="1"/>
          </p:cNvSpPr>
          <p:nvPr>
            <p:ph type="sldNum" sz="quarter" idx="12"/>
          </p:nvPr>
        </p:nvSpPr>
        <p:spPr/>
        <p:txBody>
          <a:bodyPr/>
          <a:lstStyle/>
          <a:p>
            <a:fld id="{6F8F14AF-E9BA-4542-A510-8135DABAD09C}" type="slidenum">
              <a:rPr lang="en-US" smtClean="0"/>
              <a:t>‹#›</a:t>
            </a:fld>
            <a:endParaRPr lang="en-US"/>
          </a:p>
        </p:txBody>
      </p:sp>
    </p:spTree>
    <p:extLst>
      <p:ext uri="{BB962C8B-B14F-4D97-AF65-F5344CB8AC3E}">
        <p14:creationId xmlns:p14="http://schemas.microsoft.com/office/powerpoint/2010/main" val="14763777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D7FD46-1304-BABA-4EB2-2F35B4F3C4B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826499D-967D-0232-7A1B-8B9C24C5C8E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DA23288-BCC8-86A9-1AE3-3533A402AC7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5386B09-BCF9-3E60-DB9F-31B39D6D7DB1}"/>
              </a:ext>
            </a:extLst>
          </p:cNvPr>
          <p:cNvSpPr>
            <a:spLocks noGrp="1"/>
          </p:cNvSpPr>
          <p:nvPr>
            <p:ph type="dt" sz="half" idx="10"/>
          </p:nvPr>
        </p:nvSpPr>
        <p:spPr/>
        <p:txBody>
          <a:bodyPr/>
          <a:lstStyle/>
          <a:p>
            <a:fld id="{2B291EDB-34C2-6B4B-8C8D-AEAFD0B0FC75}" type="datetimeFigureOut">
              <a:rPr lang="en-US" smtClean="0"/>
              <a:t>1/27/26</a:t>
            </a:fld>
            <a:endParaRPr lang="en-US"/>
          </a:p>
        </p:txBody>
      </p:sp>
      <p:sp>
        <p:nvSpPr>
          <p:cNvPr id="6" name="Footer Placeholder 5">
            <a:extLst>
              <a:ext uri="{FF2B5EF4-FFF2-40B4-BE49-F238E27FC236}">
                <a16:creationId xmlns:a16="http://schemas.microsoft.com/office/drawing/2014/main" id="{05966ABE-3AD5-A4BC-0957-3E4A4DE5721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235E2CE-79F0-D076-2E9E-49141BC76E30}"/>
              </a:ext>
            </a:extLst>
          </p:cNvPr>
          <p:cNvSpPr>
            <a:spLocks noGrp="1"/>
          </p:cNvSpPr>
          <p:nvPr>
            <p:ph type="sldNum" sz="quarter" idx="12"/>
          </p:nvPr>
        </p:nvSpPr>
        <p:spPr/>
        <p:txBody>
          <a:bodyPr/>
          <a:lstStyle/>
          <a:p>
            <a:fld id="{6F8F14AF-E9BA-4542-A510-8135DABAD09C}" type="slidenum">
              <a:rPr lang="en-US" smtClean="0"/>
              <a:t>‹#›</a:t>
            </a:fld>
            <a:endParaRPr lang="en-US"/>
          </a:p>
        </p:txBody>
      </p:sp>
    </p:spTree>
    <p:extLst>
      <p:ext uri="{BB962C8B-B14F-4D97-AF65-F5344CB8AC3E}">
        <p14:creationId xmlns:p14="http://schemas.microsoft.com/office/powerpoint/2010/main" val="35592929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3ED8D7B-AF18-FC8C-9C95-16041FF9A95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A81C5C3-C27D-1FE3-87D1-C2247E06B23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438D45F-FD7E-CA9F-24CA-1333DECA719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2B291EDB-34C2-6B4B-8C8D-AEAFD0B0FC75}" type="datetimeFigureOut">
              <a:rPr lang="en-US" smtClean="0"/>
              <a:t>1/27/26</a:t>
            </a:fld>
            <a:endParaRPr lang="en-US"/>
          </a:p>
        </p:txBody>
      </p:sp>
      <p:sp>
        <p:nvSpPr>
          <p:cNvPr id="5" name="Footer Placeholder 4">
            <a:extLst>
              <a:ext uri="{FF2B5EF4-FFF2-40B4-BE49-F238E27FC236}">
                <a16:creationId xmlns:a16="http://schemas.microsoft.com/office/drawing/2014/main" id="{EA289556-C8EC-0B23-9912-EA93487DB30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A20538AB-0055-76D0-1B66-614E00C4CDB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6F8F14AF-E9BA-4542-A510-8135DABAD09C}" type="slidenum">
              <a:rPr lang="en-US" smtClean="0"/>
              <a:t>‹#›</a:t>
            </a:fld>
            <a:endParaRPr lang="en-US"/>
          </a:p>
        </p:txBody>
      </p:sp>
    </p:spTree>
    <p:extLst>
      <p:ext uri="{BB962C8B-B14F-4D97-AF65-F5344CB8AC3E}">
        <p14:creationId xmlns:p14="http://schemas.microsoft.com/office/powerpoint/2010/main" val="143690597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48.png"/></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7.xml"/><Relationship Id="rId1" Type="http://schemas.openxmlformats.org/officeDocument/2006/relationships/slideLayout" Target="../slideLayouts/slideLayout13.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5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8.xml"/><Relationship Id="rId1" Type="http://schemas.openxmlformats.org/officeDocument/2006/relationships/slideLayout" Target="../slideLayouts/slideLayout13.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5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3.xml"/><Relationship Id="rId1" Type="http://schemas.openxmlformats.org/officeDocument/2006/relationships/slideLayout" Target="../slideLayouts/slideLayout13.xml"/><Relationship Id="rId5" Type="http://schemas.openxmlformats.org/officeDocument/2006/relationships/image" Target="../media/image74.png"/><Relationship Id="rId4" Type="http://schemas.openxmlformats.org/officeDocument/2006/relationships/image" Target="../media/image73.png"/></Relationships>
</file>

<file path=ppt/slides/_rels/slide5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9.xml"/><Relationship Id="rId1" Type="http://schemas.openxmlformats.org/officeDocument/2006/relationships/slideLayout" Target="../slideLayouts/slideLayout13.xml"/><Relationship Id="rId5" Type="http://schemas.openxmlformats.org/officeDocument/2006/relationships/image" Target="../media/image82.png"/><Relationship Id="rId4" Type="http://schemas.openxmlformats.org/officeDocument/2006/relationships/image" Target="../media/image81.png"/></Relationships>
</file>

<file path=ppt/slides/_rels/slide65.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notesSlide" Target="../notesSlides/notesSlide20.xml"/><Relationship Id="rId1" Type="http://schemas.openxmlformats.org/officeDocument/2006/relationships/slideLayout" Target="../slideLayouts/slideLayout13.xml"/><Relationship Id="rId4" Type="http://schemas.openxmlformats.org/officeDocument/2006/relationships/image" Target="../media/image84.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7.xml"/><Relationship Id="rId5" Type="http://schemas.openxmlformats.org/officeDocument/2006/relationships/image" Target="../media/image88.png"/><Relationship Id="rId4" Type="http://schemas.openxmlformats.org/officeDocument/2006/relationships/image" Target="../media/image87.png"/></Relationships>
</file>

<file path=ppt/slides/_rels/slide68.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image" Target="../media/image90.png"/><Relationship Id="rId7" Type="http://schemas.openxmlformats.org/officeDocument/2006/relationships/image" Target="../media/image94.png"/><Relationship Id="rId2" Type="http://schemas.openxmlformats.org/officeDocument/2006/relationships/image" Target="../media/image89.png"/><Relationship Id="rId1" Type="http://schemas.openxmlformats.org/officeDocument/2006/relationships/slideLayout" Target="../slideLayouts/slideLayout7.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91.png"/><Relationship Id="rId9" Type="http://schemas.openxmlformats.org/officeDocument/2006/relationships/image" Target="../media/image96.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dspguide.com/"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B674AA-0A8B-884B-6DAA-2C940A5C9B1A}"/>
              </a:ext>
            </a:extLst>
          </p:cNvPr>
          <p:cNvSpPr>
            <a:spLocks noGrp="1"/>
          </p:cNvSpPr>
          <p:nvPr>
            <p:ph type="ctrTitle"/>
          </p:nvPr>
        </p:nvSpPr>
        <p:spPr/>
        <p:txBody>
          <a:bodyPr/>
          <a:lstStyle/>
          <a:p>
            <a:r>
              <a:rPr lang="en-US" dirty="0"/>
              <a:t>DSP intro</a:t>
            </a:r>
          </a:p>
        </p:txBody>
      </p:sp>
      <p:sp>
        <p:nvSpPr>
          <p:cNvPr id="3" name="Subtitle 2">
            <a:extLst>
              <a:ext uri="{FF2B5EF4-FFF2-40B4-BE49-F238E27FC236}">
                <a16:creationId xmlns:a16="http://schemas.microsoft.com/office/drawing/2014/main" id="{844B1F45-C31F-DF0E-FDC4-B37D257B580A}"/>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9900704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understand systems?</a:t>
            </a:r>
          </a:p>
        </p:txBody>
      </p:sp>
      <p:sp>
        <p:nvSpPr>
          <p:cNvPr id="4" name="TextBox 3"/>
          <p:cNvSpPr txBox="1"/>
          <p:nvPr/>
        </p:nvSpPr>
        <p:spPr>
          <a:xfrm>
            <a:off x="2040467" y="1022699"/>
            <a:ext cx="7690104" cy="4247317"/>
          </a:xfrm>
          <a:prstGeom prst="rect">
            <a:avLst/>
          </a:prstGeom>
          <a:noFill/>
        </p:spPr>
        <p:txBody>
          <a:bodyPr wrap="square" rtlCol="0">
            <a:spAutoFit/>
          </a:bodyPr>
          <a:lstStyle/>
          <a:p>
            <a:pPr marL="285750" indent="-285750">
              <a:buFontTx/>
              <a:buChar char="-"/>
            </a:pPr>
            <a:r>
              <a:rPr lang="en-US" dirty="0"/>
              <a:t>design a system to remove noise in an electrocardiogram</a:t>
            </a:r>
          </a:p>
          <a:p>
            <a:pPr marL="285750" indent="-285750">
              <a:buFontTx/>
              <a:buChar char="-"/>
            </a:pPr>
            <a:r>
              <a:rPr lang="en-US" dirty="0"/>
              <a:t>sharpen an out-of-focus image</a:t>
            </a:r>
          </a:p>
          <a:p>
            <a:pPr marL="285750" indent="-285750">
              <a:buFontTx/>
              <a:buChar char="-"/>
            </a:pPr>
            <a:r>
              <a:rPr lang="en-US" dirty="0"/>
              <a:t>remove echoes in an audio recording</a:t>
            </a:r>
          </a:p>
          <a:p>
            <a:pPr marL="285750" indent="-285750">
              <a:buFontTx/>
              <a:buChar char="-"/>
            </a:pPr>
            <a:r>
              <a:rPr lang="en-US" dirty="0"/>
              <a:t>measure distortion, interference</a:t>
            </a:r>
          </a:p>
          <a:p>
            <a:pPr marL="285750" indent="-285750">
              <a:buFontTx/>
              <a:buChar char="-"/>
            </a:pPr>
            <a:r>
              <a:rPr lang="en-US" dirty="0"/>
              <a:t>Understand data received from a radar or sonar system</a:t>
            </a:r>
          </a:p>
          <a:p>
            <a:endParaRPr lang="en-US" dirty="0"/>
          </a:p>
          <a:p>
            <a:r>
              <a:rPr lang="en-US" dirty="0"/>
              <a:t>The problem is to find the system that changes the transmitted signal into the received signal.</a:t>
            </a:r>
          </a:p>
          <a:p>
            <a:r>
              <a:rPr lang="en-US" dirty="0"/>
              <a:t> </a:t>
            </a:r>
          </a:p>
          <a:p>
            <a:r>
              <a:rPr lang="en-US" dirty="0"/>
              <a:t>At first glance, it may seem an overwhelming task to understand all of the possible systems in the world. Fortunately, most useful systems fall into a category called linear systems. This fact is extremely important. Without the linear system concept, we would be forced to examine the individual characteristics of many unrelated systems. </a:t>
            </a:r>
          </a:p>
          <a:p>
            <a:endParaRPr lang="en-US" dirty="0"/>
          </a:p>
        </p:txBody>
      </p:sp>
    </p:spTree>
    <p:extLst>
      <p:ext uri="{BB962C8B-B14F-4D97-AF65-F5344CB8AC3E}">
        <p14:creationId xmlns:p14="http://schemas.microsoft.com/office/powerpoint/2010/main" val="30605125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Sinusoidal fidelity</a:t>
            </a:r>
          </a:p>
        </p:txBody>
      </p:sp>
      <p:sp>
        <p:nvSpPr>
          <p:cNvPr id="3" name="Content Placeholder 2"/>
          <p:cNvSpPr>
            <a:spLocks noGrp="1"/>
          </p:cNvSpPr>
          <p:nvPr>
            <p:ph idx="1"/>
          </p:nvPr>
        </p:nvSpPr>
        <p:spPr/>
        <p:txBody>
          <a:bodyPr>
            <a:normAutofit fontScale="92500" lnSpcReduction="10000"/>
          </a:bodyPr>
          <a:lstStyle/>
          <a:p>
            <a:pPr marL="0" indent="0">
              <a:buNone/>
            </a:pPr>
            <a:r>
              <a:rPr lang="en-US" dirty="0"/>
              <a:t>An important characteristic of linear systems is how they behave with sinusoids, a property called sinusoidal fidelity:</a:t>
            </a:r>
          </a:p>
          <a:p>
            <a:pPr marL="400050" lvl="1" indent="0">
              <a:buNone/>
            </a:pPr>
            <a:r>
              <a:rPr lang="en-US" dirty="0"/>
              <a:t>If the input to a linear system is a sinusoidal wave, the output will also be a sinusoidal wave, and at exactly the same frequency as the input. </a:t>
            </a:r>
          </a:p>
          <a:p>
            <a:pPr marL="0" indent="0">
              <a:buNone/>
            </a:pPr>
            <a:r>
              <a:rPr lang="en-US" dirty="0"/>
              <a:t>Sinusoids are the only waveform that have this property. For instance, there is no reason to expect that a square wave entering a linear system will produce a square wave on the output. </a:t>
            </a:r>
          </a:p>
          <a:p>
            <a:pPr marL="0" indent="0">
              <a:buNone/>
            </a:pPr>
            <a:endParaRPr lang="en-US" dirty="0"/>
          </a:p>
          <a:p>
            <a:pPr marL="0" indent="0">
              <a:buNone/>
            </a:pPr>
            <a:r>
              <a:rPr lang="en-US" dirty="0"/>
              <a:t>Although a sinusoid on the input guarantees a sinusoid on the output, the two may be different in amplitude and phase, e.g. a circuit can be described by its frequency response: graphs of how the circuit's gain and phase vary with frequency. </a:t>
            </a:r>
          </a:p>
          <a:p>
            <a:endParaRPr lang="en-US" dirty="0"/>
          </a:p>
        </p:txBody>
      </p:sp>
    </p:spTree>
    <p:extLst>
      <p:ext uri="{BB962C8B-B14F-4D97-AF65-F5344CB8AC3E}">
        <p14:creationId xmlns:p14="http://schemas.microsoft.com/office/powerpoint/2010/main" val="17779805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Examples of non-linear systems</a:t>
            </a:r>
          </a:p>
        </p:txBody>
      </p:sp>
      <p:pic>
        <p:nvPicPr>
          <p:cNvPr id="4" name="Picture 3"/>
          <p:cNvPicPr>
            <a:picLocks noChangeAspect="1"/>
          </p:cNvPicPr>
          <p:nvPr/>
        </p:nvPicPr>
        <p:blipFill>
          <a:blip r:embed="rId2"/>
          <a:stretch>
            <a:fillRect/>
          </a:stretch>
        </p:blipFill>
        <p:spPr>
          <a:xfrm>
            <a:off x="2362200" y="965200"/>
            <a:ext cx="7454900" cy="4914900"/>
          </a:xfrm>
          <a:prstGeom prst="rect">
            <a:avLst/>
          </a:prstGeom>
        </p:spPr>
      </p:pic>
    </p:spTree>
    <p:extLst>
      <p:ext uri="{BB962C8B-B14F-4D97-AF65-F5344CB8AC3E}">
        <p14:creationId xmlns:p14="http://schemas.microsoft.com/office/powerpoint/2010/main" val="34317359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4172"/>
            <a:ext cx="10515600" cy="1325563"/>
          </a:xfrm>
        </p:spPr>
        <p:txBody>
          <a:bodyPr/>
          <a:lstStyle/>
          <a:p>
            <a:r>
              <a:rPr lang="en-US" dirty="0"/>
              <a:t>What makes a system linear?</a:t>
            </a:r>
          </a:p>
        </p:txBody>
      </p:sp>
      <p:sp>
        <p:nvSpPr>
          <p:cNvPr id="3" name="Content Placeholder 2"/>
          <p:cNvSpPr>
            <a:spLocks noGrp="1"/>
          </p:cNvSpPr>
          <p:nvPr>
            <p:ph idx="1"/>
          </p:nvPr>
        </p:nvSpPr>
        <p:spPr>
          <a:xfrm>
            <a:off x="331573" y="1330555"/>
            <a:ext cx="10515600" cy="4351338"/>
          </a:xfrm>
        </p:spPr>
        <p:txBody>
          <a:bodyPr/>
          <a:lstStyle/>
          <a:p>
            <a:r>
              <a:rPr lang="en-US" dirty="0"/>
              <a:t>homogeneity</a:t>
            </a:r>
          </a:p>
          <a:p>
            <a:r>
              <a:rPr lang="en-US" dirty="0" err="1"/>
              <a:t>additivity</a:t>
            </a:r>
            <a:endParaRPr lang="en-US" dirty="0"/>
          </a:p>
          <a:p>
            <a:r>
              <a:rPr lang="en-US" dirty="0"/>
              <a:t>shift invariance</a:t>
            </a:r>
          </a:p>
        </p:txBody>
      </p:sp>
      <p:pic>
        <p:nvPicPr>
          <p:cNvPr id="4" name="Picture 3"/>
          <p:cNvPicPr>
            <a:picLocks noChangeAspect="1"/>
          </p:cNvPicPr>
          <p:nvPr/>
        </p:nvPicPr>
        <p:blipFill>
          <a:blip r:embed="rId2"/>
          <a:stretch>
            <a:fillRect/>
          </a:stretch>
        </p:blipFill>
        <p:spPr>
          <a:xfrm>
            <a:off x="2113333" y="2697561"/>
            <a:ext cx="3719544" cy="2945168"/>
          </a:xfrm>
          <a:prstGeom prst="rect">
            <a:avLst/>
          </a:prstGeom>
        </p:spPr>
      </p:pic>
      <p:pic>
        <p:nvPicPr>
          <p:cNvPr id="5" name="Picture 4"/>
          <p:cNvPicPr>
            <a:picLocks noChangeAspect="1"/>
          </p:cNvPicPr>
          <p:nvPr/>
        </p:nvPicPr>
        <p:blipFill>
          <a:blip r:embed="rId3"/>
          <a:stretch>
            <a:fillRect/>
          </a:stretch>
        </p:blipFill>
        <p:spPr>
          <a:xfrm>
            <a:off x="6777339" y="18085"/>
            <a:ext cx="3349890" cy="3488139"/>
          </a:xfrm>
          <a:prstGeom prst="rect">
            <a:avLst/>
          </a:prstGeom>
        </p:spPr>
      </p:pic>
      <p:pic>
        <p:nvPicPr>
          <p:cNvPr id="6" name="Picture 5"/>
          <p:cNvPicPr>
            <a:picLocks noChangeAspect="1"/>
          </p:cNvPicPr>
          <p:nvPr/>
        </p:nvPicPr>
        <p:blipFill>
          <a:blip r:embed="rId4"/>
          <a:stretch>
            <a:fillRect/>
          </a:stretch>
        </p:blipFill>
        <p:spPr>
          <a:xfrm>
            <a:off x="6329116" y="3772861"/>
            <a:ext cx="4071545" cy="2966862"/>
          </a:xfrm>
          <a:prstGeom prst="rect">
            <a:avLst/>
          </a:prstGeom>
        </p:spPr>
      </p:pic>
    </p:spTree>
    <p:extLst>
      <p:ext uri="{BB962C8B-B14F-4D97-AF65-F5344CB8AC3E}">
        <p14:creationId xmlns:p14="http://schemas.microsoft.com/office/powerpoint/2010/main" val="1911881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325563"/>
          </a:xfrm>
        </p:spPr>
        <p:txBody>
          <a:bodyPr/>
          <a:lstStyle/>
          <a:p>
            <a:r>
              <a:rPr lang="en-US" dirty="0"/>
              <a:t>LTI systems are commutative: order does not matter</a:t>
            </a:r>
          </a:p>
        </p:txBody>
      </p:sp>
      <p:pic>
        <p:nvPicPr>
          <p:cNvPr id="4" name="Picture 3"/>
          <p:cNvPicPr>
            <a:picLocks noChangeAspect="1"/>
          </p:cNvPicPr>
          <p:nvPr/>
        </p:nvPicPr>
        <p:blipFill>
          <a:blip r:embed="rId2"/>
          <a:stretch>
            <a:fillRect/>
          </a:stretch>
        </p:blipFill>
        <p:spPr>
          <a:xfrm>
            <a:off x="1524000" y="1244601"/>
            <a:ext cx="9144000" cy="4360053"/>
          </a:xfrm>
          <a:prstGeom prst="rect">
            <a:avLst/>
          </a:prstGeom>
        </p:spPr>
      </p:pic>
      <p:sp>
        <p:nvSpPr>
          <p:cNvPr id="5" name="Rectangle 4"/>
          <p:cNvSpPr/>
          <p:nvPr/>
        </p:nvSpPr>
        <p:spPr>
          <a:xfrm>
            <a:off x="2183109" y="5615873"/>
            <a:ext cx="7981675" cy="810478"/>
          </a:xfrm>
          <a:prstGeom prst="rect">
            <a:avLst/>
          </a:prstGeom>
        </p:spPr>
        <p:txBody>
          <a:bodyPr wrap="square">
            <a:spAutoFit/>
          </a:bodyPr>
          <a:lstStyle/>
          <a:p>
            <a:r>
              <a:rPr lang="en-US" sz="2000" baseline="30000" dirty="0"/>
              <a:t>Imagine a circuit composed of two stages, one for amplification, and one for filtering. Which is best, amplify and then filter, or filter and then amplify? If both stages are linear, the order doesn't make any difference and the overall result is the same.</a:t>
            </a:r>
            <a:endParaRPr lang="en-US" sz="2000" dirty="0"/>
          </a:p>
        </p:txBody>
      </p:sp>
    </p:spTree>
    <p:extLst>
      <p:ext uri="{BB962C8B-B14F-4D97-AF65-F5344CB8AC3E}">
        <p14:creationId xmlns:p14="http://schemas.microsoft.com/office/powerpoint/2010/main" val="12001475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Multiplication by a constant is linear, but by another signal is not</a:t>
            </a:r>
          </a:p>
        </p:txBody>
      </p:sp>
      <p:pic>
        <p:nvPicPr>
          <p:cNvPr id="4" name="Content Placeholder 3"/>
          <p:cNvPicPr>
            <a:picLocks noGrp="1" noChangeAspect="1"/>
          </p:cNvPicPr>
          <p:nvPr>
            <p:ph idx="1"/>
          </p:nvPr>
        </p:nvPicPr>
        <p:blipFill>
          <a:blip r:embed="rId2"/>
          <a:srcRect l="8546" r="8546"/>
          <a:stretch>
            <a:fillRect/>
          </a:stretch>
        </p:blipFill>
        <p:spPr>
          <a:xfrm>
            <a:off x="2329145" y="2116550"/>
            <a:ext cx="7171602" cy="4251386"/>
          </a:xfrm>
        </p:spPr>
      </p:pic>
    </p:spTree>
    <p:extLst>
      <p:ext uri="{BB962C8B-B14F-4D97-AF65-F5344CB8AC3E}">
        <p14:creationId xmlns:p14="http://schemas.microsoft.com/office/powerpoint/2010/main" val="18944432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Superposition: the Foundation of DSP</a:t>
            </a:r>
          </a:p>
        </p:txBody>
      </p:sp>
      <p:sp>
        <p:nvSpPr>
          <p:cNvPr id="3" name="Content Placeholder 2"/>
          <p:cNvSpPr>
            <a:spLocks noGrp="1"/>
          </p:cNvSpPr>
          <p:nvPr>
            <p:ph idx="1"/>
          </p:nvPr>
        </p:nvSpPr>
        <p:spPr/>
        <p:txBody>
          <a:bodyPr/>
          <a:lstStyle/>
          <a:p>
            <a:r>
              <a:rPr lang="en-US" dirty="0"/>
              <a:t>Signals can only be combined is by </a:t>
            </a:r>
            <a:r>
              <a:rPr lang="en-US" i="1" dirty="0"/>
              <a:t>scaling</a:t>
            </a:r>
            <a:r>
              <a:rPr lang="en-US" dirty="0"/>
              <a:t> (multiplication of the signals by constants) followed by </a:t>
            </a:r>
            <a:r>
              <a:rPr lang="en-US" i="1" dirty="0"/>
              <a:t>addition</a:t>
            </a:r>
            <a:r>
              <a:rPr lang="en-US" dirty="0"/>
              <a:t>. Otherwise, system no longer linear. </a:t>
            </a:r>
          </a:p>
          <a:p>
            <a:r>
              <a:rPr lang="en-US" dirty="0"/>
              <a:t>This process of combining signals through scaling and addition is called </a:t>
            </a:r>
            <a:r>
              <a:rPr lang="en-US" b="1" dirty="0"/>
              <a:t>synthesis</a:t>
            </a:r>
            <a:r>
              <a:rPr lang="en-US" dirty="0"/>
              <a:t>. </a:t>
            </a:r>
          </a:p>
          <a:p>
            <a:pPr marL="0" indent="0">
              <a:buNone/>
            </a:pPr>
            <a:endParaRPr lang="en-US" dirty="0"/>
          </a:p>
          <a:p>
            <a:pPr marL="0" indent="0">
              <a:buNone/>
            </a:pPr>
            <a:endParaRPr lang="en-US" dirty="0"/>
          </a:p>
          <a:p>
            <a:endParaRPr lang="en-US" dirty="0"/>
          </a:p>
          <a:p>
            <a:endParaRPr lang="en-US" dirty="0"/>
          </a:p>
          <a:p>
            <a:endParaRPr lang="en-US" dirty="0"/>
          </a:p>
        </p:txBody>
      </p:sp>
    </p:spTree>
    <p:extLst>
      <p:ext uri="{BB962C8B-B14F-4D97-AF65-F5344CB8AC3E}">
        <p14:creationId xmlns:p14="http://schemas.microsoft.com/office/powerpoint/2010/main" val="37325390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Superposition: the Foundation of DSP</a:t>
            </a:r>
          </a:p>
        </p:txBody>
      </p:sp>
      <p:sp>
        <p:nvSpPr>
          <p:cNvPr id="3" name="Content Placeholder 2"/>
          <p:cNvSpPr>
            <a:spLocks noGrp="1"/>
          </p:cNvSpPr>
          <p:nvPr>
            <p:ph idx="1"/>
          </p:nvPr>
        </p:nvSpPr>
        <p:spPr/>
        <p:txBody>
          <a:bodyPr/>
          <a:lstStyle/>
          <a:p>
            <a:r>
              <a:rPr lang="en-US" dirty="0"/>
              <a:t>Signals can only be combined is by </a:t>
            </a:r>
            <a:r>
              <a:rPr lang="en-US" i="1" dirty="0"/>
              <a:t>scaling</a:t>
            </a:r>
            <a:r>
              <a:rPr lang="en-US" dirty="0"/>
              <a:t> (multiplication of the signals by constants) followed by </a:t>
            </a:r>
            <a:r>
              <a:rPr lang="en-US" i="1" dirty="0"/>
              <a:t>addition</a:t>
            </a:r>
            <a:r>
              <a:rPr lang="en-US" dirty="0"/>
              <a:t>. Otherwise, system no longer linear. </a:t>
            </a:r>
          </a:p>
          <a:p>
            <a:r>
              <a:rPr lang="en-US" dirty="0"/>
              <a:t>This process of combining signals through scaling and addition is called </a:t>
            </a:r>
            <a:r>
              <a:rPr lang="en-US" b="1" dirty="0"/>
              <a:t>synthesis</a:t>
            </a:r>
            <a:r>
              <a:rPr lang="en-US" dirty="0"/>
              <a:t>. </a:t>
            </a:r>
          </a:p>
          <a:p>
            <a:r>
              <a:rPr lang="en-US" b="1" dirty="0"/>
              <a:t>Decomposition</a:t>
            </a:r>
            <a:r>
              <a:rPr lang="en-US" dirty="0"/>
              <a:t> is the inverse operation of synthesis, where a single signal is broken into two or more additive components. </a:t>
            </a:r>
          </a:p>
          <a:p>
            <a:r>
              <a:rPr lang="en-US" dirty="0"/>
              <a:t>There are infinite possible decompositions for any signal (Fourier analysis gives us one possibility).</a:t>
            </a:r>
          </a:p>
          <a:p>
            <a:pPr marL="0" indent="0">
              <a:buNone/>
            </a:pPr>
            <a:endParaRPr lang="en-US" dirty="0"/>
          </a:p>
          <a:p>
            <a:pPr marL="0" indent="0">
              <a:buNone/>
            </a:pPr>
            <a:endParaRPr lang="en-US" dirty="0"/>
          </a:p>
          <a:p>
            <a:endParaRPr lang="en-US" dirty="0"/>
          </a:p>
          <a:p>
            <a:endParaRPr lang="en-US" dirty="0"/>
          </a:p>
          <a:p>
            <a:endParaRPr lang="en-US" dirty="0"/>
          </a:p>
        </p:txBody>
      </p:sp>
    </p:spTree>
    <p:extLst>
      <p:ext uri="{BB962C8B-B14F-4D97-AF65-F5344CB8AC3E}">
        <p14:creationId xmlns:p14="http://schemas.microsoft.com/office/powerpoint/2010/main" val="7305675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486094" y="705524"/>
            <a:ext cx="7690595" cy="6152476"/>
          </a:xfrm>
          <a:prstGeom prst="rect">
            <a:avLst/>
          </a:prstGeom>
        </p:spPr>
      </p:pic>
      <p:sp>
        <p:nvSpPr>
          <p:cNvPr id="2" name="Title 1"/>
          <p:cNvSpPr>
            <a:spLocks noGrp="1"/>
          </p:cNvSpPr>
          <p:nvPr>
            <p:ph type="title"/>
          </p:nvPr>
        </p:nvSpPr>
        <p:spPr>
          <a:xfrm>
            <a:off x="545123" y="201002"/>
            <a:ext cx="6523892" cy="1325563"/>
          </a:xfrm>
        </p:spPr>
        <p:txBody>
          <a:bodyPr/>
          <a:lstStyle/>
          <a:p>
            <a:r>
              <a:rPr lang="en-US" dirty="0"/>
              <a:t>Synthesis &amp; decomposition</a:t>
            </a:r>
          </a:p>
        </p:txBody>
      </p:sp>
    </p:spTree>
    <p:extLst>
      <p:ext uri="{BB962C8B-B14F-4D97-AF65-F5344CB8AC3E}">
        <p14:creationId xmlns:p14="http://schemas.microsoft.com/office/powerpoint/2010/main" val="160335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9954" y="-243711"/>
            <a:ext cx="10515600" cy="1325563"/>
          </a:xfrm>
        </p:spPr>
        <p:txBody>
          <a:bodyPr/>
          <a:lstStyle/>
          <a:p>
            <a:r>
              <a:rPr lang="en-US" dirty="0"/>
              <a:t>Fundamental concept of DSP: Superposition</a:t>
            </a:r>
          </a:p>
        </p:txBody>
      </p:sp>
      <p:pic>
        <p:nvPicPr>
          <p:cNvPr id="4" name="Picture 3"/>
          <p:cNvPicPr>
            <a:picLocks noChangeAspect="1"/>
          </p:cNvPicPr>
          <p:nvPr/>
        </p:nvPicPr>
        <p:blipFill>
          <a:blip r:embed="rId2"/>
          <a:stretch>
            <a:fillRect/>
          </a:stretch>
        </p:blipFill>
        <p:spPr>
          <a:xfrm>
            <a:off x="1524001" y="705524"/>
            <a:ext cx="5031275" cy="6152477"/>
          </a:xfrm>
          <a:prstGeom prst="rect">
            <a:avLst/>
          </a:prstGeom>
        </p:spPr>
      </p:pic>
      <p:sp>
        <p:nvSpPr>
          <p:cNvPr id="5" name="TextBox 4"/>
          <p:cNvSpPr txBox="1"/>
          <p:nvPr/>
        </p:nvSpPr>
        <p:spPr>
          <a:xfrm>
            <a:off x="6886223" y="1081852"/>
            <a:ext cx="3697111" cy="3970318"/>
          </a:xfrm>
          <a:prstGeom prst="rect">
            <a:avLst/>
          </a:prstGeom>
          <a:noFill/>
        </p:spPr>
        <p:txBody>
          <a:bodyPr wrap="square" rtlCol="0">
            <a:spAutoFit/>
          </a:bodyPr>
          <a:lstStyle/>
          <a:p>
            <a:r>
              <a:rPr lang="en-US" dirty="0"/>
              <a:t>If system H transforms input signal x[n] into output signal y[n]</a:t>
            </a:r>
          </a:p>
          <a:p>
            <a:endParaRPr lang="en-US" dirty="0"/>
          </a:p>
          <a:p>
            <a:r>
              <a:rPr lang="en-US" dirty="0"/>
              <a:t>Then if we decompose x[n] into x1[n], x2[n], x3[n] and pass each of those individually through H, producing y1[n], y2[n], y3[n]</a:t>
            </a:r>
          </a:p>
          <a:p>
            <a:endParaRPr lang="en-US" dirty="0"/>
          </a:p>
          <a:p>
            <a:r>
              <a:rPr lang="en-US" dirty="0"/>
              <a:t>Then y1[n] + y2[n] + y3[n] = y[n] </a:t>
            </a:r>
          </a:p>
          <a:p>
            <a:endParaRPr lang="en-US" dirty="0"/>
          </a:p>
          <a:p>
            <a:r>
              <a:rPr lang="en-US" dirty="0"/>
              <a:t>So instead of trying to understand how complex signals are modified, we only need to know how simple signals are modified!</a:t>
            </a:r>
          </a:p>
        </p:txBody>
      </p:sp>
    </p:spTree>
    <p:extLst>
      <p:ext uri="{BB962C8B-B14F-4D97-AF65-F5344CB8AC3E}">
        <p14:creationId xmlns:p14="http://schemas.microsoft.com/office/powerpoint/2010/main" val="33512492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DSP?</a:t>
            </a:r>
          </a:p>
        </p:txBody>
      </p:sp>
      <p:sp>
        <p:nvSpPr>
          <p:cNvPr id="4" name="Rectangle 3"/>
          <p:cNvSpPr/>
          <p:nvPr/>
        </p:nvSpPr>
        <p:spPr>
          <a:xfrm>
            <a:off x="1875394" y="1942743"/>
            <a:ext cx="8441211" cy="3693319"/>
          </a:xfrm>
          <a:prstGeom prst="rect">
            <a:avLst/>
          </a:prstGeom>
        </p:spPr>
        <p:txBody>
          <a:bodyPr wrap="square">
            <a:spAutoFit/>
          </a:bodyPr>
          <a:lstStyle/>
          <a:p>
            <a:r>
              <a:rPr lang="en-US" dirty="0"/>
              <a:t>The world of science and engineering is filled with signals: images from remote space probes, voltages generated by the heart and brain, radar and sonar echoes, seismic vibrations, and countless other applications. </a:t>
            </a:r>
          </a:p>
          <a:p>
            <a:endParaRPr lang="en-US" dirty="0"/>
          </a:p>
          <a:p>
            <a:r>
              <a:rPr lang="en-US" b="1" dirty="0"/>
              <a:t>Digital Signal Processing (DSP) is the science of using computers to understand these types of data. </a:t>
            </a:r>
            <a:r>
              <a:rPr lang="en-US" dirty="0"/>
              <a:t>This includes a wide variety of goals: filtering, speech recognition, image enhancement, data compression, neural networks, and much more. </a:t>
            </a:r>
          </a:p>
          <a:p>
            <a:endParaRPr lang="en-US" dirty="0"/>
          </a:p>
          <a:p>
            <a:r>
              <a:rPr lang="en-US" b="1" dirty="0"/>
              <a:t>DSP is one of the most powerful technologies that will shape science and engineering in the twenty-first century. </a:t>
            </a:r>
            <a:r>
              <a:rPr lang="en-US" dirty="0"/>
              <a:t>Suppose we attach an analog-to-digital converter to a computer, and then use it to acquire a chunk of real world data. DSP answers the question: What next?</a:t>
            </a:r>
          </a:p>
        </p:txBody>
      </p:sp>
    </p:spTree>
    <p:extLst>
      <p:ext uri="{BB962C8B-B14F-4D97-AF65-F5344CB8AC3E}">
        <p14:creationId xmlns:p14="http://schemas.microsoft.com/office/powerpoint/2010/main" val="28792375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313326"/>
            <a:ext cx="10515600" cy="1325563"/>
          </a:xfrm>
        </p:spPr>
        <p:txBody>
          <a:bodyPr/>
          <a:lstStyle/>
          <a:p>
            <a:r>
              <a:rPr lang="en-US" dirty="0"/>
              <a:t>Fourier decomposition</a:t>
            </a:r>
          </a:p>
        </p:txBody>
      </p:sp>
      <p:pic>
        <p:nvPicPr>
          <p:cNvPr id="4" name="Picture 3"/>
          <p:cNvPicPr>
            <a:picLocks noChangeAspect="1"/>
          </p:cNvPicPr>
          <p:nvPr/>
        </p:nvPicPr>
        <p:blipFill>
          <a:blip r:embed="rId2"/>
          <a:stretch>
            <a:fillRect/>
          </a:stretch>
        </p:blipFill>
        <p:spPr>
          <a:xfrm>
            <a:off x="6241144" y="0"/>
            <a:ext cx="4426857" cy="6858000"/>
          </a:xfrm>
          <a:prstGeom prst="rect">
            <a:avLst/>
          </a:prstGeom>
        </p:spPr>
      </p:pic>
      <p:pic>
        <p:nvPicPr>
          <p:cNvPr id="5" name="Picture 4"/>
          <p:cNvPicPr>
            <a:picLocks noChangeAspect="1"/>
          </p:cNvPicPr>
          <p:nvPr/>
        </p:nvPicPr>
        <p:blipFill>
          <a:blip r:embed="rId3"/>
          <a:stretch>
            <a:fillRect/>
          </a:stretch>
        </p:blipFill>
        <p:spPr>
          <a:xfrm>
            <a:off x="1524000" y="1012237"/>
            <a:ext cx="5465704" cy="850900"/>
          </a:xfrm>
          <a:prstGeom prst="rect">
            <a:avLst/>
          </a:prstGeom>
        </p:spPr>
      </p:pic>
    </p:spTree>
    <p:extLst>
      <p:ext uri="{BB962C8B-B14F-4D97-AF65-F5344CB8AC3E}">
        <p14:creationId xmlns:p14="http://schemas.microsoft.com/office/powerpoint/2010/main" val="33023996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341656"/>
            <a:ext cx="12039600" cy="1325563"/>
          </a:xfrm>
        </p:spPr>
        <p:txBody>
          <a:bodyPr>
            <a:normAutofit/>
          </a:bodyPr>
          <a:lstStyle/>
          <a:p>
            <a:r>
              <a:rPr lang="en-US" dirty="0"/>
              <a:t>time-shifting &amp; time-reversal</a:t>
            </a:r>
          </a:p>
        </p:txBody>
      </p:sp>
      <p:pic>
        <p:nvPicPr>
          <p:cNvPr id="4" name="Picture 3"/>
          <p:cNvPicPr>
            <a:picLocks noChangeAspect="1"/>
          </p:cNvPicPr>
          <p:nvPr/>
        </p:nvPicPr>
        <p:blipFill>
          <a:blip r:embed="rId2"/>
          <a:stretch>
            <a:fillRect/>
          </a:stretch>
        </p:blipFill>
        <p:spPr>
          <a:xfrm>
            <a:off x="1524000" y="4143731"/>
            <a:ext cx="9144000" cy="2614782"/>
          </a:xfrm>
          <a:prstGeom prst="rect">
            <a:avLst/>
          </a:prstGeom>
        </p:spPr>
      </p:pic>
      <p:pic>
        <p:nvPicPr>
          <p:cNvPr id="5" name="Picture 4"/>
          <p:cNvPicPr>
            <a:picLocks noChangeAspect="1"/>
          </p:cNvPicPr>
          <p:nvPr/>
        </p:nvPicPr>
        <p:blipFill>
          <a:blip r:embed="rId3"/>
          <a:stretch>
            <a:fillRect/>
          </a:stretch>
        </p:blipFill>
        <p:spPr>
          <a:xfrm>
            <a:off x="1524000" y="790515"/>
            <a:ext cx="9144000" cy="3273583"/>
          </a:xfrm>
          <a:prstGeom prst="rect">
            <a:avLst/>
          </a:prstGeom>
        </p:spPr>
      </p:pic>
      <p:pic>
        <p:nvPicPr>
          <p:cNvPr id="6" name="Picture 5"/>
          <p:cNvPicPr>
            <a:picLocks noChangeAspect="1"/>
          </p:cNvPicPr>
          <p:nvPr/>
        </p:nvPicPr>
        <p:blipFill>
          <a:blip r:embed="rId4"/>
          <a:stretch>
            <a:fillRect/>
          </a:stretch>
        </p:blipFill>
        <p:spPr>
          <a:xfrm>
            <a:off x="8538040" y="1762685"/>
            <a:ext cx="2129961" cy="1106836"/>
          </a:xfrm>
          <a:prstGeom prst="rect">
            <a:avLst/>
          </a:prstGeom>
        </p:spPr>
      </p:pic>
      <p:sp>
        <p:nvSpPr>
          <p:cNvPr id="7" name="TextBox 6"/>
          <p:cNvSpPr txBox="1"/>
          <p:nvPr/>
        </p:nvSpPr>
        <p:spPr>
          <a:xfrm>
            <a:off x="8695157" y="4375725"/>
            <a:ext cx="1812150" cy="369332"/>
          </a:xfrm>
          <a:prstGeom prst="rect">
            <a:avLst/>
          </a:prstGeom>
          <a:noFill/>
        </p:spPr>
        <p:txBody>
          <a:bodyPr wrap="square" rtlCol="0">
            <a:spAutoFit/>
          </a:bodyPr>
          <a:lstStyle/>
          <a:p>
            <a:r>
              <a:rPr lang="en-US" dirty="0" err="1"/>
              <a:t>revx</a:t>
            </a:r>
            <a:r>
              <a:rPr lang="en-US" dirty="0"/>
              <a:t> = </a:t>
            </a:r>
            <a:r>
              <a:rPr lang="en-US" dirty="0" err="1"/>
              <a:t>fliplr</a:t>
            </a:r>
            <a:r>
              <a:rPr lang="en-US" dirty="0"/>
              <a:t>(x)</a:t>
            </a:r>
          </a:p>
        </p:txBody>
      </p:sp>
    </p:spTree>
    <p:extLst>
      <p:ext uri="{BB962C8B-B14F-4D97-AF65-F5344CB8AC3E}">
        <p14:creationId xmlns:p14="http://schemas.microsoft.com/office/powerpoint/2010/main" val="31613577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32539" y="-339970"/>
            <a:ext cx="10515600" cy="1325563"/>
          </a:xfrm>
        </p:spPr>
        <p:txBody>
          <a:bodyPr/>
          <a:lstStyle/>
          <a:p>
            <a:r>
              <a:rPr lang="en-US" dirty="0"/>
              <a:t>Time scaling (changing frequency)</a:t>
            </a:r>
          </a:p>
        </p:txBody>
      </p:sp>
      <p:pic>
        <p:nvPicPr>
          <p:cNvPr id="4" name="Picture 3"/>
          <p:cNvPicPr>
            <a:picLocks noChangeAspect="1"/>
          </p:cNvPicPr>
          <p:nvPr/>
        </p:nvPicPr>
        <p:blipFill>
          <a:blip r:embed="rId2"/>
          <a:stretch>
            <a:fillRect/>
          </a:stretch>
        </p:blipFill>
        <p:spPr>
          <a:xfrm>
            <a:off x="1678885" y="2943460"/>
            <a:ext cx="9144000" cy="3741408"/>
          </a:xfrm>
          <a:prstGeom prst="rect">
            <a:avLst/>
          </a:prstGeom>
        </p:spPr>
      </p:pic>
      <p:pic>
        <p:nvPicPr>
          <p:cNvPr id="5" name="Picture 4"/>
          <p:cNvPicPr>
            <a:picLocks noChangeAspect="1"/>
          </p:cNvPicPr>
          <p:nvPr/>
        </p:nvPicPr>
        <p:blipFill>
          <a:blip r:embed="rId3"/>
          <a:stretch>
            <a:fillRect/>
          </a:stretch>
        </p:blipFill>
        <p:spPr>
          <a:xfrm>
            <a:off x="2037984" y="851402"/>
            <a:ext cx="2797159" cy="2092058"/>
          </a:xfrm>
          <a:prstGeom prst="rect">
            <a:avLst/>
          </a:prstGeom>
        </p:spPr>
      </p:pic>
    </p:spTree>
    <p:extLst>
      <p:ext uri="{BB962C8B-B14F-4D97-AF65-F5344CB8AC3E}">
        <p14:creationId xmlns:p14="http://schemas.microsoft.com/office/powerpoint/2010/main" val="35417252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4385" y="-200514"/>
            <a:ext cx="10515600" cy="1325563"/>
          </a:xfrm>
        </p:spPr>
        <p:txBody>
          <a:bodyPr/>
          <a:lstStyle/>
          <a:p>
            <a:r>
              <a:rPr lang="en-US" dirty="0"/>
              <a:t>Combining time operations:</a:t>
            </a:r>
          </a:p>
        </p:txBody>
      </p:sp>
      <p:pic>
        <p:nvPicPr>
          <p:cNvPr id="6" name="Picture 5"/>
          <p:cNvPicPr>
            <a:picLocks noChangeAspect="1"/>
          </p:cNvPicPr>
          <p:nvPr/>
        </p:nvPicPr>
        <p:blipFill>
          <a:blip r:embed="rId2"/>
          <a:stretch>
            <a:fillRect/>
          </a:stretch>
        </p:blipFill>
        <p:spPr>
          <a:xfrm>
            <a:off x="3583965" y="1538330"/>
            <a:ext cx="7035693" cy="5319670"/>
          </a:xfrm>
          <a:prstGeom prst="rect">
            <a:avLst/>
          </a:prstGeom>
        </p:spPr>
      </p:pic>
      <p:sp>
        <p:nvSpPr>
          <p:cNvPr id="7" name="TextBox 6"/>
          <p:cNvSpPr txBox="1"/>
          <p:nvPr/>
        </p:nvSpPr>
        <p:spPr>
          <a:xfrm>
            <a:off x="1864746" y="1006821"/>
            <a:ext cx="2199362" cy="369332"/>
          </a:xfrm>
          <a:prstGeom prst="rect">
            <a:avLst/>
          </a:prstGeom>
          <a:noFill/>
        </p:spPr>
        <p:txBody>
          <a:bodyPr wrap="square" rtlCol="0">
            <a:spAutoFit/>
          </a:bodyPr>
          <a:lstStyle/>
          <a:p>
            <a:r>
              <a:rPr lang="en-US" dirty="0"/>
              <a:t>What is x[-2n + 3] ?</a:t>
            </a:r>
          </a:p>
        </p:txBody>
      </p:sp>
      <p:sp>
        <p:nvSpPr>
          <p:cNvPr id="8" name="TextBox 7"/>
          <p:cNvSpPr txBox="1"/>
          <p:nvPr/>
        </p:nvSpPr>
        <p:spPr>
          <a:xfrm>
            <a:off x="2159027" y="1920706"/>
            <a:ext cx="1084192" cy="1200329"/>
          </a:xfrm>
          <a:prstGeom prst="rect">
            <a:avLst/>
          </a:prstGeom>
          <a:noFill/>
        </p:spPr>
        <p:txBody>
          <a:bodyPr wrap="square" rtlCol="0">
            <a:spAutoFit/>
          </a:bodyPr>
          <a:lstStyle/>
          <a:p>
            <a:r>
              <a:rPr lang="en-US" dirty="0"/>
              <a:t>Key is:</a:t>
            </a:r>
          </a:p>
          <a:p>
            <a:pPr marL="342900" indent="-342900">
              <a:buAutoNum type="arabicPeriod"/>
            </a:pPr>
            <a:r>
              <a:rPr lang="en-US" dirty="0"/>
              <a:t>Shift</a:t>
            </a:r>
          </a:p>
          <a:p>
            <a:pPr marL="342900" indent="-342900">
              <a:buAutoNum type="arabicPeriod"/>
            </a:pPr>
            <a:r>
              <a:rPr lang="en-US" dirty="0"/>
              <a:t>Flip</a:t>
            </a:r>
          </a:p>
          <a:p>
            <a:pPr marL="342900" indent="-342900">
              <a:buAutoNum type="arabicPeriod"/>
            </a:pPr>
            <a:r>
              <a:rPr lang="en-US" dirty="0"/>
              <a:t>Scale</a:t>
            </a:r>
          </a:p>
        </p:txBody>
      </p:sp>
    </p:spTree>
    <p:extLst>
      <p:ext uri="{BB962C8B-B14F-4D97-AF65-F5344CB8AC3E}">
        <p14:creationId xmlns:p14="http://schemas.microsoft.com/office/powerpoint/2010/main" val="37808629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6154" y="-368180"/>
            <a:ext cx="12191999" cy="1325563"/>
          </a:xfrm>
        </p:spPr>
        <p:txBody>
          <a:bodyPr>
            <a:normAutofit/>
          </a:bodyPr>
          <a:lstStyle/>
          <a:p>
            <a:r>
              <a:rPr lang="en-US" sz="3600" dirty="0"/>
              <a:t>Signals can be broken into Even and Odd components</a:t>
            </a:r>
          </a:p>
        </p:txBody>
      </p:sp>
      <p:pic>
        <p:nvPicPr>
          <p:cNvPr id="4" name="Picture 3"/>
          <p:cNvPicPr>
            <a:picLocks noChangeAspect="1"/>
          </p:cNvPicPr>
          <p:nvPr/>
        </p:nvPicPr>
        <p:blipFill>
          <a:blip r:embed="rId2"/>
          <a:stretch>
            <a:fillRect/>
          </a:stretch>
        </p:blipFill>
        <p:spPr>
          <a:xfrm>
            <a:off x="1524001" y="763525"/>
            <a:ext cx="6554485" cy="4714167"/>
          </a:xfrm>
          <a:prstGeom prst="rect">
            <a:avLst/>
          </a:prstGeom>
        </p:spPr>
      </p:pic>
      <p:sp>
        <p:nvSpPr>
          <p:cNvPr id="5" name="TextBox 4"/>
          <p:cNvSpPr txBox="1"/>
          <p:nvPr/>
        </p:nvSpPr>
        <p:spPr>
          <a:xfrm>
            <a:off x="8078485" y="4335364"/>
            <a:ext cx="2849876" cy="1200329"/>
          </a:xfrm>
          <a:prstGeom prst="rect">
            <a:avLst/>
          </a:prstGeom>
          <a:noFill/>
        </p:spPr>
        <p:txBody>
          <a:bodyPr wrap="square" rtlCol="0">
            <a:spAutoFit/>
          </a:bodyPr>
          <a:lstStyle/>
          <a:p>
            <a:r>
              <a:rPr lang="en-US" dirty="0"/>
              <a:t>MATLAB:</a:t>
            </a:r>
          </a:p>
          <a:p>
            <a:r>
              <a:rPr lang="en-US" dirty="0" err="1"/>
              <a:t>reversex</a:t>
            </a:r>
            <a:r>
              <a:rPr lang="en-US" dirty="0"/>
              <a:t> = </a:t>
            </a:r>
            <a:r>
              <a:rPr lang="en-US" dirty="0" err="1"/>
              <a:t>fliplr</a:t>
            </a:r>
            <a:r>
              <a:rPr lang="en-US" dirty="0"/>
              <a:t>(x)</a:t>
            </a:r>
          </a:p>
          <a:p>
            <a:r>
              <a:rPr lang="en-US" dirty="0" err="1"/>
              <a:t>evenx</a:t>
            </a:r>
            <a:r>
              <a:rPr lang="en-US" dirty="0"/>
              <a:t> = (x + </a:t>
            </a:r>
            <a:r>
              <a:rPr lang="en-US" dirty="0" err="1"/>
              <a:t>revx</a:t>
            </a:r>
            <a:r>
              <a:rPr lang="en-US" dirty="0"/>
              <a:t>)/2</a:t>
            </a:r>
          </a:p>
          <a:p>
            <a:r>
              <a:rPr lang="en-US" dirty="0" err="1"/>
              <a:t>oddx</a:t>
            </a:r>
            <a:r>
              <a:rPr lang="en-US" dirty="0"/>
              <a:t> = (x – </a:t>
            </a:r>
            <a:r>
              <a:rPr lang="en-US" dirty="0" err="1"/>
              <a:t>revx</a:t>
            </a:r>
            <a:r>
              <a:rPr lang="en-US" dirty="0"/>
              <a:t>)/2</a:t>
            </a:r>
          </a:p>
        </p:txBody>
      </p:sp>
    </p:spTree>
    <p:extLst>
      <p:ext uri="{BB962C8B-B14F-4D97-AF65-F5344CB8AC3E}">
        <p14:creationId xmlns:p14="http://schemas.microsoft.com/office/powerpoint/2010/main" val="31252518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Special signals: unit impulse &amp; unit step functions</a:t>
            </a:r>
          </a:p>
        </p:txBody>
      </p:sp>
      <p:pic>
        <p:nvPicPr>
          <p:cNvPr id="4" name="Picture 3"/>
          <p:cNvPicPr>
            <a:picLocks noChangeAspect="1"/>
          </p:cNvPicPr>
          <p:nvPr/>
        </p:nvPicPr>
        <p:blipFill>
          <a:blip r:embed="rId2"/>
          <a:stretch>
            <a:fillRect/>
          </a:stretch>
        </p:blipFill>
        <p:spPr>
          <a:xfrm>
            <a:off x="3365500" y="1968500"/>
            <a:ext cx="5448300" cy="2921000"/>
          </a:xfrm>
          <a:prstGeom prst="rect">
            <a:avLst/>
          </a:prstGeom>
        </p:spPr>
      </p:pic>
      <p:sp>
        <p:nvSpPr>
          <p:cNvPr id="6" name="TextBox 5"/>
          <p:cNvSpPr txBox="1"/>
          <p:nvPr/>
        </p:nvSpPr>
        <p:spPr>
          <a:xfrm>
            <a:off x="8813801" y="2599765"/>
            <a:ext cx="1988671" cy="369332"/>
          </a:xfrm>
          <a:prstGeom prst="rect">
            <a:avLst/>
          </a:prstGeom>
          <a:noFill/>
        </p:spPr>
        <p:txBody>
          <a:bodyPr wrap="square" rtlCol="0">
            <a:spAutoFit/>
          </a:bodyPr>
          <a:lstStyle/>
          <a:p>
            <a:r>
              <a:rPr lang="en-US" dirty="0">
                <a:sym typeface="Wingdings"/>
              </a:rPr>
              <a:t> Delta function</a:t>
            </a:r>
            <a:endParaRPr lang="en-US" dirty="0"/>
          </a:p>
        </p:txBody>
      </p:sp>
      <p:sp>
        <p:nvSpPr>
          <p:cNvPr id="7" name="TextBox 6"/>
          <p:cNvSpPr txBox="1"/>
          <p:nvPr/>
        </p:nvSpPr>
        <p:spPr>
          <a:xfrm>
            <a:off x="8813801" y="3992283"/>
            <a:ext cx="1988671" cy="646331"/>
          </a:xfrm>
          <a:prstGeom prst="rect">
            <a:avLst/>
          </a:prstGeom>
          <a:noFill/>
        </p:spPr>
        <p:txBody>
          <a:bodyPr wrap="square" rtlCol="0">
            <a:spAutoFit/>
          </a:bodyPr>
          <a:lstStyle/>
          <a:p>
            <a:r>
              <a:rPr lang="en-US" dirty="0">
                <a:sym typeface="Wingdings"/>
              </a:rPr>
              <a:t> Heaviside function</a:t>
            </a:r>
            <a:endParaRPr lang="en-US" dirty="0"/>
          </a:p>
        </p:txBody>
      </p:sp>
    </p:spTree>
    <p:extLst>
      <p:ext uri="{BB962C8B-B14F-4D97-AF65-F5344CB8AC3E}">
        <p14:creationId xmlns:p14="http://schemas.microsoft.com/office/powerpoint/2010/main" val="21173226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8877" y="-313917"/>
            <a:ext cx="10515600" cy="1325563"/>
          </a:xfrm>
        </p:spPr>
        <p:txBody>
          <a:bodyPr/>
          <a:lstStyle/>
          <a:p>
            <a:r>
              <a:rPr lang="en-US" dirty="0"/>
              <a:t>unit step is running sum of unit impulse</a:t>
            </a:r>
          </a:p>
        </p:txBody>
      </p:sp>
      <p:pic>
        <p:nvPicPr>
          <p:cNvPr id="4" name="Picture 3"/>
          <p:cNvPicPr>
            <a:picLocks noChangeAspect="1"/>
          </p:cNvPicPr>
          <p:nvPr/>
        </p:nvPicPr>
        <p:blipFill>
          <a:blip r:embed="rId2"/>
          <a:stretch>
            <a:fillRect/>
          </a:stretch>
        </p:blipFill>
        <p:spPr>
          <a:xfrm>
            <a:off x="1672665" y="2998980"/>
            <a:ext cx="2792128" cy="2716665"/>
          </a:xfrm>
          <a:prstGeom prst="rect">
            <a:avLst/>
          </a:prstGeom>
        </p:spPr>
      </p:pic>
      <p:pic>
        <p:nvPicPr>
          <p:cNvPr id="5" name="Picture 4"/>
          <p:cNvPicPr>
            <a:picLocks noChangeAspect="1"/>
          </p:cNvPicPr>
          <p:nvPr/>
        </p:nvPicPr>
        <p:blipFill>
          <a:blip r:embed="rId3"/>
          <a:stretch>
            <a:fillRect/>
          </a:stretch>
        </p:blipFill>
        <p:spPr>
          <a:xfrm>
            <a:off x="4601883" y="4159077"/>
            <a:ext cx="5928247" cy="1523971"/>
          </a:xfrm>
          <a:prstGeom prst="rect">
            <a:avLst/>
          </a:prstGeom>
        </p:spPr>
      </p:pic>
      <p:sp>
        <p:nvSpPr>
          <p:cNvPr id="6" name="TextBox 5"/>
          <p:cNvSpPr txBox="1"/>
          <p:nvPr/>
        </p:nvSpPr>
        <p:spPr>
          <a:xfrm>
            <a:off x="4601883" y="3766640"/>
            <a:ext cx="5928247" cy="369332"/>
          </a:xfrm>
          <a:prstGeom prst="rect">
            <a:avLst/>
          </a:prstGeom>
          <a:noFill/>
        </p:spPr>
        <p:txBody>
          <a:bodyPr wrap="square" rtlCol="0">
            <a:spAutoFit/>
          </a:bodyPr>
          <a:lstStyle/>
          <a:p>
            <a:r>
              <a:rPr lang="en-US" dirty="0"/>
              <a:t>Compare with: Continuous-time step function</a:t>
            </a:r>
          </a:p>
        </p:txBody>
      </p:sp>
      <p:pic>
        <p:nvPicPr>
          <p:cNvPr id="7" name="Picture 6"/>
          <p:cNvPicPr>
            <a:picLocks noChangeAspect="1"/>
          </p:cNvPicPr>
          <p:nvPr/>
        </p:nvPicPr>
        <p:blipFill>
          <a:blip r:embed="rId4"/>
          <a:stretch>
            <a:fillRect/>
          </a:stretch>
        </p:blipFill>
        <p:spPr>
          <a:xfrm>
            <a:off x="1672666" y="819499"/>
            <a:ext cx="8583559" cy="1813725"/>
          </a:xfrm>
          <a:prstGeom prst="rect">
            <a:avLst/>
          </a:prstGeom>
        </p:spPr>
      </p:pic>
    </p:spTree>
    <p:extLst>
      <p:ext uri="{BB962C8B-B14F-4D97-AF65-F5344CB8AC3E}">
        <p14:creationId xmlns:p14="http://schemas.microsoft.com/office/powerpoint/2010/main" val="39941003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Unit impulse is difference of two unit steps</a:t>
            </a:r>
          </a:p>
        </p:txBody>
      </p:sp>
      <p:pic>
        <p:nvPicPr>
          <p:cNvPr id="4" name="Picture 3"/>
          <p:cNvPicPr>
            <a:picLocks noChangeAspect="1"/>
          </p:cNvPicPr>
          <p:nvPr/>
        </p:nvPicPr>
        <p:blipFill>
          <a:blip r:embed="rId2"/>
          <a:stretch>
            <a:fillRect/>
          </a:stretch>
        </p:blipFill>
        <p:spPr>
          <a:xfrm>
            <a:off x="3355788" y="1356689"/>
            <a:ext cx="5168900" cy="1397000"/>
          </a:xfrm>
          <a:prstGeom prst="rect">
            <a:avLst/>
          </a:prstGeom>
        </p:spPr>
      </p:pic>
      <p:sp>
        <p:nvSpPr>
          <p:cNvPr id="5" name="TextBox 4"/>
          <p:cNvSpPr txBox="1"/>
          <p:nvPr/>
        </p:nvSpPr>
        <p:spPr>
          <a:xfrm>
            <a:off x="8524689" y="1248614"/>
            <a:ext cx="1792941" cy="646331"/>
          </a:xfrm>
          <a:prstGeom prst="rect">
            <a:avLst/>
          </a:prstGeom>
          <a:noFill/>
        </p:spPr>
        <p:txBody>
          <a:bodyPr wrap="square" rtlCol="0">
            <a:spAutoFit/>
          </a:bodyPr>
          <a:lstStyle/>
          <a:p>
            <a:r>
              <a:rPr lang="en-US" dirty="0"/>
              <a:t>Continuous time</a:t>
            </a:r>
          </a:p>
        </p:txBody>
      </p:sp>
      <p:pic>
        <p:nvPicPr>
          <p:cNvPr id="6" name="Picture 5"/>
          <p:cNvPicPr>
            <a:picLocks noChangeAspect="1"/>
          </p:cNvPicPr>
          <p:nvPr/>
        </p:nvPicPr>
        <p:blipFill>
          <a:blip r:embed="rId3"/>
          <a:stretch>
            <a:fillRect/>
          </a:stretch>
        </p:blipFill>
        <p:spPr>
          <a:xfrm>
            <a:off x="3355788" y="2983360"/>
            <a:ext cx="5168900" cy="1349582"/>
          </a:xfrm>
          <a:prstGeom prst="rect">
            <a:avLst/>
          </a:prstGeom>
        </p:spPr>
      </p:pic>
      <p:pic>
        <p:nvPicPr>
          <p:cNvPr id="7" name="Picture 6"/>
          <p:cNvPicPr>
            <a:picLocks noChangeAspect="1"/>
          </p:cNvPicPr>
          <p:nvPr/>
        </p:nvPicPr>
        <p:blipFill>
          <a:blip r:embed="rId4"/>
          <a:stretch>
            <a:fillRect/>
          </a:stretch>
        </p:blipFill>
        <p:spPr>
          <a:xfrm>
            <a:off x="1819746" y="4653429"/>
            <a:ext cx="8587329" cy="2204571"/>
          </a:xfrm>
          <a:prstGeom prst="rect">
            <a:avLst/>
          </a:prstGeom>
        </p:spPr>
      </p:pic>
      <p:sp>
        <p:nvSpPr>
          <p:cNvPr id="8" name="TextBox 7"/>
          <p:cNvSpPr txBox="1"/>
          <p:nvPr/>
        </p:nvSpPr>
        <p:spPr>
          <a:xfrm>
            <a:off x="8524689" y="3321718"/>
            <a:ext cx="1792941" cy="369332"/>
          </a:xfrm>
          <a:prstGeom prst="rect">
            <a:avLst/>
          </a:prstGeom>
          <a:noFill/>
        </p:spPr>
        <p:txBody>
          <a:bodyPr wrap="square" rtlCol="0">
            <a:spAutoFit/>
          </a:bodyPr>
          <a:lstStyle/>
          <a:p>
            <a:r>
              <a:rPr lang="en-US" dirty="0"/>
              <a:t>Discrete time</a:t>
            </a:r>
          </a:p>
        </p:txBody>
      </p:sp>
    </p:spTree>
    <p:extLst>
      <p:ext uri="{BB962C8B-B14F-4D97-AF65-F5344CB8AC3E}">
        <p14:creationId xmlns:p14="http://schemas.microsoft.com/office/powerpoint/2010/main" val="40580713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97582"/>
            <a:ext cx="10515600" cy="1325563"/>
          </a:xfrm>
        </p:spPr>
        <p:txBody>
          <a:bodyPr/>
          <a:lstStyle/>
          <a:p>
            <a:r>
              <a:rPr lang="en-US" dirty="0"/>
              <a:t>You can make any signal of out delta functions</a:t>
            </a:r>
          </a:p>
        </p:txBody>
      </p:sp>
      <p:pic>
        <p:nvPicPr>
          <p:cNvPr id="4" name="Picture 3"/>
          <p:cNvPicPr>
            <a:picLocks noChangeAspect="1"/>
          </p:cNvPicPr>
          <p:nvPr/>
        </p:nvPicPr>
        <p:blipFill>
          <a:blip r:embed="rId2"/>
          <a:stretch>
            <a:fillRect/>
          </a:stretch>
        </p:blipFill>
        <p:spPr>
          <a:xfrm>
            <a:off x="1543886" y="867416"/>
            <a:ext cx="9070912" cy="5111553"/>
          </a:xfrm>
          <a:prstGeom prst="rect">
            <a:avLst/>
          </a:prstGeom>
        </p:spPr>
      </p:pic>
    </p:spTree>
    <p:extLst>
      <p:ext uri="{BB962C8B-B14F-4D97-AF65-F5344CB8AC3E}">
        <p14:creationId xmlns:p14="http://schemas.microsoft.com/office/powerpoint/2010/main" val="30907313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72508" y="-263927"/>
            <a:ext cx="10515600" cy="1325563"/>
          </a:xfrm>
        </p:spPr>
        <p:txBody>
          <a:bodyPr/>
          <a:lstStyle/>
          <a:p>
            <a:r>
              <a:rPr lang="en-US" dirty="0"/>
              <a:t>Compose signal from sinusoids</a:t>
            </a:r>
          </a:p>
        </p:txBody>
      </p:sp>
      <p:pic>
        <p:nvPicPr>
          <p:cNvPr id="4" name="Picture 3"/>
          <p:cNvPicPr>
            <a:picLocks noChangeAspect="1"/>
          </p:cNvPicPr>
          <p:nvPr/>
        </p:nvPicPr>
        <p:blipFill>
          <a:blip r:embed="rId2"/>
          <a:stretch>
            <a:fillRect/>
          </a:stretch>
        </p:blipFill>
        <p:spPr>
          <a:xfrm>
            <a:off x="2251958" y="738172"/>
            <a:ext cx="8172819" cy="5720973"/>
          </a:xfrm>
          <a:prstGeom prst="rect">
            <a:avLst/>
          </a:prstGeom>
        </p:spPr>
      </p:pic>
      <p:sp>
        <p:nvSpPr>
          <p:cNvPr id="3" name="TextBox 2"/>
          <p:cNvSpPr txBox="1"/>
          <p:nvPr/>
        </p:nvSpPr>
        <p:spPr>
          <a:xfrm>
            <a:off x="4142071" y="6468769"/>
            <a:ext cx="7526956" cy="369332"/>
          </a:xfrm>
          <a:prstGeom prst="rect">
            <a:avLst/>
          </a:prstGeom>
          <a:noFill/>
        </p:spPr>
        <p:txBody>
          <a:bodyPr wrap="square" rtlCol="0">
            <a:spAutoFit/>
          </a:bodyPr>
          <a:lstStyle/>
          <a:p>
            <a:r>
              <a:rPr lang="en-US" dirty="0"/>
              <a:t>Basis of Fourier Series/Transforms</a:t>
            </a:r>
          </a:p>
        </p:txBody>
      </p:sp>
    </p:spTree>
    <p:extLst>
      <p:ext uri="{BB962C8B-B14F-4D97-AF65-F5344CB8AC3E}">
        <p14:creationId xmlns:p14="http://schemas.microsoft.com/office/powerpoint/2010/main" val="10105865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01158" y="0"/>
            <a:ext cx="10515600" cy="2852737"/>
          </a:xfrm>
        </p:spPr>
        <p:txBody>
          <a:bodyPr/>
          <a:lstStyle/>
          <a:p>
            <a:r>
              <a:rPr lang="en-US" dirty="0"/>
              <a:t>Linear Systems</a:t>
            </a:r>
          </a:p>
        </p:txBody>
      </p:sp>
      <p:sp>
        <p:nvSpPr>
          <p:cNvPr id="3" name="Text Placeholder 2"/>
          <p:cNvSpPr>
            <a:spLocks noGrp="1"/>
          </p:cNvSpPr>
          <p:nvPr>
            <p:ph type="body" idx="1"/>
          </p:nvPr>
        </p:nvSpPr>
        <p:spPr/>
        <p:txBody>
          <a:bodyPr/>
          <a:lstStyle/>
          <a:p>
            <a:endParaRPr lang="en-US" dirty="0"/>
          </a:p>
        </p:txBody>
      </p:sp>
      <p:pic>
        <p:nvPicPr>
          <p:cNvPr id="4" name="Picture 3"/>
          <p:cNvPicPr>
            <a:picLocks noChangeAspect="1"/>
          </p:cNvPicPr>
          <p:nvPr/>
        </p:nvPicPr>
        <p:blipFill>
          <a:blip r:embed="rId2"/>
          <a:stretch>
            <a:fillRect/>
          </a:stretch>
        </p:blipFill>
        <p:spPr>
          <a:xfrm>
            <a:off x="1565710" y="3039761"/>
            <a:ext cx="9794440" cy="2555618"/>
          </a:xfrm>
          <a:prstGeom prst="rect">
            <a:avLst/>
          </a:prstGeom>
        </p:spPr>
      </p:pic>
    </p:spTree>
    <p:extLst>
      <p:ext uri="{BB962C8B-B14F-4D97-AF65-F5344CB8AC3E}">
        <p14:creationId xmlns:p14="http://schemas.microsoft.com/office/powerpoint/2010/main" val="202961478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802781" y="-162413"/>
            <a:ext cx="10515600" cy="1325563"/>
          </a:xfrm>
        </p:spPr>
        <p:txBody>
          <a:bodyPr/>
          <a:lstStyle/>
          <a:p>
            <a:r>
              <a:rPr lang="en-US" dirty="0"/>
              <a:t>Sinusoids</a:t>
            </a:r>
          </a:p>
        </p:txBody>
      </p:sp>
      <p:pic>
        <p:nvPicPr>
          <p:cNvPr id="4" name="Picture 3"/>
          <p:cNvPicPr>
            <a:picLocks noChangeAspect="1"/>
          </p:cNvPicPr>
          <p:nvPr/>
        </p:nvPicPr>
        <p:blipFill>
          <a:blip r:embed="rId2"/>
          <a:stretch>
            <a:fillRect/>
          </a:stretch>
        </p:blipFill>
        <p:spPr>
          <a:xfrm>
            <a:off x="3239839" y="882906"/>
            <a:ext cx="5223977" cy="3284382"/>
          </a:xfrm>
          <a:prstGeom prst="rect">
            <a:avLst/>
          </a:prstGeom>
        </p:spPr>
      </p:pic>
      <p:sp>
        <p:nvSpPr>
          <p:cNvPr id="3" name="TextBox 2"/>
          <p:cNvSpPr txBox="1"/>
          <p:nvPr/>
        </p:nvSpPr>
        <p:spPr>
          <a:xfrm>
            <a:off x="3083293" y="4446873"/>
            <a:ext cx="5977288" cy="2031325"/>
          </a:xfrm>
          <a:prstGeom prst="rect">
            <a:avLst/>
          </a:prstGeom>
          <a:noFill/>
        </p:spPr>
        <p:txBody>
          <a:bodyPr wrap="square" rtlCol="0">
            <a:spAutoFit/>
          </a:bodyPr>
          <a:lstStyle/>
          <a:p>
            <a:r>
              <a:rPr lang="en-US" dirty="0"/>
              <a:t>Sine waves:</a:t>
            </a:r>
          </a:p>
          <a:p>
            <a:pPr marL="285750" indent="-285750">
              <a:buFontTx/>
              <a:buChar char="-"/>
            </a:pPr>
            <a:r>
              <a:rPr lang="en-US" dirty="0"/>
              <a:t>Mains AC</a:t>
            </a:r>
          </a:p>
          <a:p>
            <a:pPr marL="285750" indent="-285750">
              <a:buFontTx/>
              <a:buChar char="-"/>
            </a:pPr>
            <a:r>
              <a:rPr lang="en-US" dirty="0"/>
              <a:t>Signal generators</a:t>
            </a:r>
          </a:p>
          <a:p>
            <a:pPr marL="285750" indent="-285750">
              <a:buFontTx/>
              <a:buChar char="-"/>
            </a:pPr>
            <a:r>
              <a:rPr lang="en-US" dirty="0"/>
              <a:t>Oscillations in LRC circuits</a:t>
            </a:r>
          </a:p>
          <a:p>
            <a:pPr marL="285750" indent="-285750">
              <a:buFontTx/>
              <a:buChar char="-"/>
            </a:pPr>
            <a:r>
              <a:rPr lang="en-US" dirty="0"/>
              <a:t>Vibrations, resonance: </a:t>
            </a:r>
            <a:r>
              <a:rPr lang="en-US" dirty="0" err="1"/>
              <a:t>e.g</a:t>
            </a:r>
            <a:r>
              <a:rPr lang="en-US" dirty="0"/>
              <a:t> pendulums, musical instruments, bridges</a:t>
            </a:r>
          </a:p>
          <a:p>
            <a:pPr marL="285750" indent="-285750">
              <a:buFontTx/>
              <a:buChar char="-"/>
            </a:pPr>
            <a:r>
              <a:rPr lang="en-US" dirty="0"/>
              <a:t>electromagnetic waves</a:t>
            </a:r>
          </a:p>
        </p:txBody>
      </p:sp>
    </p:spTree>
    <p:extLst>
      <p:ext uri="{BB962C8B-B14F-4D97-AF65-F5344CB8AC3E}">
        <p14:creationId xmlns:p14="http://schemas.microsoft.com/office/powerpoint/2010/main" val="10257864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546231" y="-432044"/>
            <a:ext cx="10515600" cy="1325563"/>
          </a:xfrm>
        </p:spPr>
        <p:txBody>
          <a:bodyPr/>
          <a:lstStyle/>
          <a:p>
            <a:r>
              <a:rPr lang="en-US" dirty="0"/>
              <a:t>Exponentials (real)</a:t>
            </a:r>
          </a:p>
        </p:txBody>
      </p:sp>
      <p:pic>
        <p:nvPicPr>
          <p:cNvPr id="4" name="Picture 3"/>
          <p:cNvPicPr>
            <a:picLocks noChangeAspect="1"/>
          </p:cNvPicPr>
          <p:nvPr/>
        </p:nvPicPr>
        <p:blipFill>
          <a:blip r:embed="rId2"/>
          <a:stretch>
            <a:fillRect/>
          </a:stretch>
        </p:blipFill>
        <p:spPr>
          <a:xfrm>
            <a:off x="3336150" y="669150"/>
            <a:ext cx="6179896" cy="6179896"/>
          </a:xfrm>
          <a:prstGeom prst="rect">
            <a:avLst/>
          </a:prstGeom>
        </p:spPr>
      </p:pic>
    </p:spTree>
    <p:extLst>
      <p:ext uri="{BB962C8B-B14F-4D97-AF65-F5344CB8AC3E}">
        <p14:creationId xmlns:p14="http://schemas.microsoft.com/office/powerpoint/2010/main" val="409991761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213608" y="-267921"/>
            <a:ext cx="10515600" cy="1325563"/>
          </a:xfrm>
        </p:spPr>
        <p:txBody>
          <a:bodyPr/>
          <a:lstStyle/>
          <a:p>
            <a:r>
              <a:rPr lang="en-US" dirty="0"/>
              <a:t>Complex number review</a:t>
            </a:r>
          </a:p>
        </p:txBody>
      </p:sp>
      <p:pic>
        <p:nvPicPr>
          <p:cNvPr id="4" name="Picture 3"/>
          <p:cNvPicPr>
            <a:picLocks noChangeAspect="1"/>
          </p:cNvPicPr>
          <p:nvPr/>
        </p:nvPicPr>
        <p:blipFill>
          <a:blip r:embed="rId2"/>
          <a:stretch>
            <a:fillRect/>
          </a:stretch>
        </p:blipFill>
        <p:spPr>
          <a:xfrm>
            <a:off x="1734073" y="705524"/>
            <a:ext cx="8244319" cy="6152477"/>
          </a:xfrm>
          <a:prstGeom prst="rect">
            <a:avLst/>
          </a:prstGeom>
        </p:spPr>
      </p:pic>
    </p:spTree>
    <p:extLst>
      <p:ext uri="{BB962C8B-B14F-4D97-AF65-F5344CB8AC3E}">
        <p14:creationId xmlns:p14="http://schemas.microsoft.com/office/powerpoint/2010/main" val="197150534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749061" y="-186478"/>
            <a:ext cx="10515600" cy="1325563"/>
          </a:xfrm>
        </p:spPr>
        <p:txBody>
          <a:bodyPr/>
          <a:lstStyle/>
          <a:p>
            <a:r>
              <a:rPr lang="en-US" dirty="0"/>
              <a:t>Complex numbers</a:t>
            </a:r>
          </a:p>
        </p:txBody>
      </p:sp>
      <p:pic>
        <p:nvPicPr>
          <p:cNvPr id="4" name="Picture 3"/>
          <p:cNvPicPr>
            <a:picLocks noChangeAspect="1"/>
          </p:cNvPicPr>
          <p:nvPr/>
        </p:nvPicPr>
        <p:blipFill>
          <a:blip r:embed="rId2"/>
          <a:stretch>
            <a:fillRect/>
          </a:stretch>
        </p:blipFill>
        <p:spPr>
          <a:xfrm>
            <a:off x="1582874" y="820946"/>
            <a:ext cx="8955411" cy="5169843"/>
          </a:xfrm>
          <a:prstGeom prst="rect">
            <a:avLst/>
          </a:prstGeom>
        </p:spPr>
      </p:pic>
      <p:pic>
        <p:nvPicPr>
          <p:cNvPr id="5" name="Picture 4"/>
          <p:cNvPicPr>
            <a:picLocks noChangeAspect="1"/>
          </p:cNvPicPr>
          <p:nvPr/>
        </p:nvPicPr>
        <p:blipFill>
          <a:blip r:embed="rId3"/>
          <a:stretch>
            <a:fillRect/>
          </a:stretch>
        </p:blipFill>
        <p:spPr>
          <a:xfrm>
            <a:off x="1612900" y="4950966"/>
            <a:ext cx="3539174" cy="1430730"/>
          </a:xfrm>
          <a:prstGeom prst="rect">
            <a:avLst/>
          </a:prstGeom>
        </p:spPr>
      </p:pic>
      <p:sp>
        <p:nvSpPr>
          <p:cNvPr id="6" name="TextBox 5"/>
          <p:cNvSpPr txBox="1"/>
          <p:nvPr/>
        </p:nvSpPr>
        <p:spPr>
          <a:xfrm>
            <a:off x="1756327" y="1177206"/>
            <a:ext cx="1688243" cy="1569660"/>
          </a:xfrm>
          <a:prstGeom prst="rect">
            <a:avLst/>
          </a:prstGeom>
          <a:noFill/>
        </p:spPr>
        <p:txBody>
          <a:bodyPr wrap="square" rtlCol="0">
            <a:spAutoFit/>
          </a:bodyPr>
          <a:lstStyle/>
          <a:p>
            <a:r>
              <a:rPr lang="en-US" sz="2400" dirty="0"/>
              <a:t>“complex plane” or</a:t>
            </a:r>
          </a:p>
          <a:p>
            <a:r>
              <a:rPr lang="en-US" sz="2400" dirty="0"/>
              <a:t>“</a:t>
            </a:r>
            <a:r>
              <a:rPr lang="en-US" sz="2400" dirty="0" err="1"/>
              <a:t>Argand</a:t>
            </a:r>
            <a:r>
              <a:rPr lang="en-US" sz="2400" dirty="0"/>
              <a:t> diagram”</a:t>
            </a:r>
          </a:p>
        </p:txBody>
      </p:sp>
    </p:spTree>
    <p:extLst>
      <p:ext uri="{BB962C8B-B14F-4D97-AF65-F5344CB8AC3E}">
        <p14:creationId xmlns:p14="http://schemas.microsoft.com/office/powerpoint/2010/main" val="76145624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3"/>
          <p:cNvPicPr>
            <a:picLocks noChangeAspect="1"/>
          </p:cNvPicPr>
          <p:nvPr/>
        </p:nvPicPr>
        <p:blipFill>
          <a:blip r:embed="rId2"/>
          <a:stretch>
            <a:fillRect/>
          </a:stretch>
        </p:blipFill>
        <p:spPr>
          <a:xfrm>
            <a:off x="2886985" y="807256"/>
            <a:ext cx="7140180" cy="5833480"/>
          </a:xfrm>
          <a:prstGeom prst="rect">
            <a:avLst/>
          </a:prstGeom>
        </p:spPr>
      </p:pic>
    </p:spTree>
    <p:extLst>
      <p:ext uri="{BB962C8B-B14F-4D97-AF65-F5344CB8AC3E}">
        <p14:creationId xmlns:p14="http://schemas.microsoft.com/office/powerpoint/2010/main" val="305622691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Exponentials (complex) and relation to sinusoids</a:t>
            </a:r>
          </a:p>
        </p:txBody>
      </p:sp>
      <p:pic>
        <p:nvPicPr>
          <p:cNvPr id="4" name="Picture 3"/>
          <p:cNvPicPr>
            <a:picLocks noChangeAspect="1"/>
          </p:cNvPicPr>
          <p:nvPr/>
        </p:nvPicPr>
        <p:blipFill>
          <a:blip r:embed="rId2"/>
          <a:stretch>
            <a:fillRect/>
          </a:stretch>
        </p:blipFill>
        <p:spPr>
          <a:xfrm>
            <a:off x="2253129" y="1524000"/>
            <a:ext cx="4876800" cy="3797300"/>
          </a:xfrm>
          <a:prstGeom prst="rect">
            <a:avLst/>
          </a:prstGeom>
        </p:spPr>
      </p:pic>
      <p:pic>
        <p:nvPicPr>
          <p:cNvPr id="5" name="Picture 4"/>
          <p:cNvPicPr>
            <a:picLocks noChangeAspect="1"/>
          </p:cNvPicPr>
          <p:nvPr/>
        </p:nvPicPr>
        <p:blipFill>
          <a:blip r:embed="rId3"/>
          <a:stretch>
            <a:fillRect/>
          </a:stretch>
        </p:blipFill>
        <p:spPr>
          <a:xfrm>
            <a:off x="7468347" y="2885514"/>
            <a:ext cx="2019300" cy="1866900"/>
          </a:xfrm>
          <a:prstGeom prst="rect">
            <a:avLst/>
          </a:prstGeom>
        </p:spPr>
      </p:pic>
    </p:spTree>
    <p:extLst>
      <p:ext uri="{BB962C8B-B14F-4D97-AF65-F5344CB8AC3E}">
        <p14:creationId xmlns:p14="http://schemas.microsoft.com/office/powerpoint/2010/main" val="347034444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3"/>
          <p:cNvPicPr>
            <a:picLocks noChangeAspect="1"/>
          </p:cNvPicPr>
          <p:nvPr/>
        </p:nvPicPr>
        <p:blipFill>
          <a:blip r:embed="rId2"/>
          <a:stretch>
            <a:fillRect/>
          </a:stretch>
        </p:blipFill>
        <p:spPr>
          <a:xfrm>
            <a:off x="2584824" y="1324001"/>
            <a:ext cx="6932706" cy="5181461"/>
          </a:xfrm>
          <a:prstGeom prst="rect">
            <a:avLst/>
          </a:prstGeom>
        </p:spPr>
      </p:pic>
    </p:spTree>
    <p:extLst>
      <p:ext uri="{BB962C8B-B14F-4D97-AF65-F5344CB8AC3E}">
        <p14:creationId xmlns:p14="http://schemas.microsoft.com/office/powerpoint/2010/main" val="112702996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1369" y="-150146"/>
            <a:ext cx="10515600" cy="1325563"/>
          </a:xfrm>
        </p:spPr>
        <p:txBody>
          <a:bodyPr/>
          <a:lstStyle/>
          <a:p>
            <a:r>
              <a:rPr lang="en-US" dirty="0"/>
              <a:t>Periodicity</a:t>
            </a:r>
          </a:p>
        </p:txBody>
      </p:sp>
      <p:pic>
        <p:nvPicPr>
          <p:cNvPr id="4" name="Picture 3"/>
          <p:cNvPicPr>
            <a:picLocks noChangeAspect="1"/>
          </p:cNvPicPr>
          <p:nvPr/>
        </p:nvPicPr>
        <p:blipFill>
          <a:blip r:embed="rId2"/>
          <a:stretch>
            <a:fillRect/>
          </a:stretch>
        </p:blipFill>
        <p:spPr>
          <a:xfrm>
            <a:off x="1802793" y="820804"/>
            <a:ext cx="7310553" cy="3433842"/>
          </a:xfrm>
          <a:prstGeom prst="rect">
            <a:avLst/>
          </a:prstGeom>
        </p:spPr>
      </p:pic>
      <p:pic>
        <p:nvPicPr>
          <p:cNvPr id="5" name="Picture 4"/>
          <p:cNvPicPr>
            <a:picLocks noChangeAspect="1"/>
          </p:cNvPicPr>
          <p:nvPr/>
        </p:nvPicPr>
        <p:blipFill>
          <a:blip r:embed="rId3"/>
          <a:stretch>
            <a:fillRect/>
          </a:stretch>
        </p:blipFill>
        <p:spPr>
          <a:xfrm>
            <a:off x="1802793" y="4562814"/>
            <a:ext cx="7750039" cy="1629137"/>
          </a:xfrm>
          <a:prstGeom prst="rect">
            <a:avLst/>
          </a:prstGeom>
        </p:spPr>
      </p:pic>
      <p:sp>
        <p:nvSpPr>
          <p:cNvPr id="6" name="TextBox 5"/>
          <p:cNvSpPr txBox="1"/>
          <p:nvPr/>
        </p:nvSpPr>
        <p:spPr>
          <a:xfrm>
            <a:off x="5953701" y="5545620"/>
            <a:ext cx="3831458" cy="646331"/>
          </a:xfrm>
          <a:prstGeom prst="rect">
            <a:avLst/>
          </a:prstGeom>
          <a:noFill/>
        </p:spPr>
        <p:txBody>
          <a:bodyPr wrap="square" rtlCol="0">
            <a:spAutoFit/>
          </a:bodyPr>
          <a:lstStyle/>
          <a:p>
            <a:r>
              <a:rPr lang="en-US" dirty="0"/>
              <a:t>Constant (DC, 0 Hz) signal is periodic with a sampling interval of 1T</a:t>
            </a:r>
          </a:p>
        </p:txBody>
      </p:sp>
      <p:sp>
        <p:nvSpPr>
          <p:cNvPr id="3" name="TextBox 2"/>
          <p:cNvSpPr txBox="1"/>
          <p:nvPr/>
        </p:nvSpPr>
        <p:spPr>
          <a:xfrm>
            <a:off x="1976847" y="6331131"/>
            <a:ext cx="4589417" cy="369332"/>
          </a:xfrm>
          <a:prstGeom prst="rect">
            <a:avLst/>
          </a:prstGeom>
          <a:noFill/>
        </p:spPr>
        <p:txBody>
          <a:bodyPr wrap="square" rtlCol="0">
            <a:spAutoFit/>
          </a:bodyPr>
          <a:lstStyle/>
          <a:p>
            <a:r>
              <a:rPr lang="en-US" dirty="0"/>
              <a:t>For analog signal, T becomes 0, so </a:t>
            </a:r>
          </a:p>
        </p:txBody>
      </p:sp>
    </p:spTree>
    <p:extLst>
      <p:ext uri="{BB962C8B-B14F-4D97-AF65-F5344CB8AC3E}">
        <p14:creationId xmlns:p14="http://schemas.microsoft.com/office/powerpoint/2010/main" val="392064814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4058" y="0"/>
            <a:ext cx="10515600" cy="1325563"/>
          </a:xfrm>
        </p:spPr>
        <p:txBody>
          <a:bodyPr/>
          <a:lstStyle/>
          <a:p>
            <a:r>
              <a:rPr lang="en-US" dirty="0"/>
              <a:t>Sinusoids are not generally periodic in discrete time</a:t>
            </a:r>
          </a:p>
        </p:txBody>
      </p:sp>
      <p:pic>
        <p:nvPicPr>
          <p:cNvPr id="4" name="Picture 3"/>
          <p:cNvPicPr>
            <a:picLocks noChangeAspect="1"/>
          </p:cNvPicPr>
          <p:nvPr/>
        </p:nvPicPr>
        <p:blipFill>
          <a:blip r:embed="rId2"/>
          <a:stretch>
            <a:fillRect/>
          </a:stretch>
        </p:blipFill>
        <p:spPr>
          <a:xfrm>
            <a:off x="1524000" y="1421412"/>
            <a:ext cx="9144000" cy="5436588"/>
          </a:xfrm>
          <a:prstGeom prst="rect">
            <a:avLst/>
          </a:prstGeom>
        </p:spPr>
      </p:pic>
      <mc:AlternateContent xmlns:mc="http://schemas.openxmlformats.org/markup-compatibility/2006">
        <mc:Choice xmlns:a14="http://schemas.microsoft.com/office/drawing/2010/main" Requires="a14">
          <p:sp>
            <p:nvSpPr>
              <p:cNvPr id="3" name="TextBox 2"/>
              <p:cNvSpPr txBox="1"/>
              <p:nvPr/>
            </p:nvSpPr>
            <p:spPr>
              <a:xfrm>
                <a:off x="5431858" y="5207268"/>
                <a:ext cx="4456497" cy="462947"/>
              </a:xfrm>
              <a:prstGeom prst="rect">
                <a:avLst/>
              </a:prstGeom>
              <a:noFill/>
            </p:spPr>
            <p:txBody>
              <a:bodyPr wrap="square" rtlCol="0">
                <a:spAutoFit/>
              </a:bodyPr>
              <a:lstStyle/>
              <a:p>
                <a:r>
                  <a:rPr lang="en-US" dirty="0"/>
                  <a:t>x[n] only periodic if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𝜔</m:t>
                        </m:r>
                      </m:num>
                      <m:den>
                        <m:r>
                          <a:rPr lang="en-US" i="1">
                            <a:latin typeface="Cambria Math" panose="02040503050406030204" pitchFamily="18" charset="0"/>
                          </a:rPr>
                          <m:t>2</m:t>
                        </m:r>
                        <m:r>
                          <a:rPr lang="en-US" i="1">
                            <a:latin typeface="Cambria Math" panose="02040503050406030204" pitchFamily="18" charset="0"/>
                            <a:ea typeface="Cambria Math" panose="02040503050406030204" pitchFamily="18" charset="0"/>
                          </a:rPr>
                          <m:t>𝜋</m:t>
                        </m:r>
                      </m:den>
                    </m:f>
                    <m:r>
                      <a:rPr lang="en-US" i="1">
                        <a:latin typeface="Cambria Math" panose="02040503050406030204" pitchFamily="18" charset="0"/>
                      </a:rPr>
                      <m:t> </m:t>
                    </m:r>
                  </m:oMath>
                </a14:m>
                <a:r>
                  <a:rPr lang="en-US" dirty="0"/>
                  <a:t> is rational</a:t>
                </a:r>
              </a:p>
            </p:txBody>
          </p:sp>
        </mc:Choice>
        <mc:Fallback>
          <p:sp>
            <p:nvSpPr>
              <p:cNvPr id="3" name="TextBox 2"/>
              <p:cNvSpPr txBox="1">
                <a:spLocks noRot="1" noChangeAspect="1" noMove="1" noResize="1" noEditPoints="1" noAdjustHandles="1" noChangeArrowheads="1" noChangeShapeType="1" noTextEdit="1"/>
              </p:cNvSpPr>
              <p:nvPr/>
            </p:nvSpPr>
            <p:spPr>
              <a:xfrm>
                <a:off x="5431858" y="5207268"/>
                <a:ext cx="4456497" cy="462947"/>
              </a:xfrm>
              <a:prstGeom prst="rect">
                <a:avLst/>
              </a:prstGeom>
              <a:blipFill>
                <a:blip r:embed="rId3"/>
                <a:stretch>
                  <a:fillRect l="-1136" b="-7895"/>
                </a:stretch>
              </a:blipFill>
            </p:spPr>
            <p:txBody>
              <a:bodyPr/>
              <a:lstStyle/>
              <a:p>
                <a:r>
                  <a:rPr lang="en-US">
                    <a:noFill/>
                  </a:rPr>
                  <a:t> </a:t>
                </a:r>
              </a:p>
            </p:txBody>
          </p:sp>
        </mc:Fallback>
      </mc:AlternateContent>
    </p:spTree>
    <p:extLst>
      <p:ext uri="{BB962C8B-B14F-4D97-AF65-F5344CB8AC3E}">
        <p14:creationId xmlns:p14="http://schemas.microsoft.com/office/powerpoint/2010/main" val="41952129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Non-periodic</a:t>
            </a:r>
          </a:p>
        </p:txBody>
      </p:sp>
      <p:pic>
        <p:nvPicPr>
          <p:cNvPr id="4" name="Picture 3"/>
          <p:cNvPicPr>
            <a:picLocks noChangeAspect="1"/>
          </p:cNvPicPr>
          <p:nvPr/>
        </p:nvPicPr>
        <p:blipFill>
          <a:blip r:embed="rId2"/>
          <a:stretch>
            <a:fillRect/>
          </a:stretch>
        </p:blipFill>
        <p:spPr>
          <a:xfrm>
            <a:off x="1693333" y="809005"/>
            <a:ext cx="6999111" cy="1404810"/>
          </a:xfrm>
          <a:prstGeom prst="rect">
            <a:avLst/>
          </a:prstGeom>
        </p:spPr>
      </p:pic>
      <p:pic>
        <p:nvPicPr>
          <p:cNvPr id="5" name="Picture 4"/>
          <p:cNvPicPr>
            <a:picLocks noChangeAspect="1"/>
          </p:cNvPicPr>
          <p:nvPr/>
        </p:nvPicPr>
        <p:blipFill>
          <a:blip r:embed="rId3"/>
          <a:stretch>
            <a:fillRect/>
          </a:stretch>
        </p:blipFill>
        <p:spPr>
          <a:xfrm>
            <a:off x="1796677" y="2540839"/>
            <a:ext cx="3894804" cy="446132"/>
          </a:xfrm>
          <a:prstGeom prst="rect">
            <a:avLst/>
          </a:prstGeom>
        </p:spPr>
      </p:pic>
      <p:pic>
        <p:nvPicPr>
          <p:cNvPr id="6" name="Picture 5"/>
          <p:cNvPicPr>
            <a:picLocks noChangeAspect="1"/>
          </p:cNvPicPr>
          <p:nvPr/>
        </p:nvPicPr>
        <p:blipFill>
          <a:blip r:embed="rId4"/>
          <a:stretch>
            <a:fillRect/>
          </a:stretch>
        </p:blipFill>
        <p:spPr>
          <a:xfrm>
            <a:off x="1524001" y="4054594"/>
            <a:ext cx="4275043" cy="2225849"/>
          </a:xfrm>
          <a:prstGeom prst="rect">
            <a:avLst/>
          </a:prstGeom>
        </p:spPr>
      </p:pic>
      <p:pic>
        <p:nvPicPr>
          <p:cNvPr id="7" name="Picture 6"/>
          <p:cNvPicPr>
            <a:picLocks noChangeAspect="1"/>
          </p:cNvPicPr>
          <p:nvPr/>
        </p:nvPicPr>
        <p:blipFill>
          <a:blip r:embed="rId5"/>
          <a:stretch>
            <a:fillRect/>
          </a:stretch>
        </p:blipFill>
        <p:spPr>
          <a:xfrm>
            <a:off x="6190075" y="3589292"/>
            <a:ext cx="4263147" cy="1877667"/>
          </a:xfrm>
          <a:prstGeom prst="rect">
            <a:avLst/>
          </a:prstGeom>
        </p:spPr>
      </p:pic>
    </p:spTree>
    <p:extLst>
      <p:ext uri="{BB962C8B-B14F-4D97-AF65-F5344CB8AC3E}">
        <p14:creationId xmlns:p14="http://schemas.microsoft.com/office/powerpoint/2010/main" val="37675089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10048" y="-194051"/>
            <a:ext cx="10515600" cy="1325563"/>
          </a:xfrm>
        </p:spPr>
        <p:txBody>
          <a:bodyPr/>
          <a:lstStyle/>
          <a:p>
            <a:r>
              <a:rPr lang="en-US" dirty="0"/>
              <a:t>Definitions: Amplitude &amp; Period</a:t>
            </a:r>
          </a:p>
        </p:txBody>
      </p:sp>
      <p:pic>
        <p:nvPicPr>
          <p:cNvPr id="4" name="Picture 3"/>
          <p:cNvPicPr>
            <a:picLocks noChangeAspect="1"/>
          </p:cNvPicPr>
          <p:nvPr/>
        </p:nvPicPr>
        <p:blipFill>
          <a:blip r:embed="rId2"/>
          <a:stretch>
            <a:fillRect/>
          </a:stretch>
        </p:blipFill>
        <p:spPr>
          <a:xfrm>
            <a:off x="1739900" y="1473200"/>
            <a:ext cx="8712200" cy="3911600"/>
          </a:xfrm>
          <a:prstGeom prst="rect">
            <a:avLst/>
          </a:prstGeom>
        </p:spPr>
      </p:pic>
      <p:sp>
        <p:nvSpPr>
          <p:cNvPr id="5" name="TextBox 4"/>
          <p:cNvSpPr txBox="1"/>
          <p:nvPr/>
        </p:nvSpPr>
        <p:spPr>
          <a:xfrm>
            <a:off x="1739901" y="4631377"/>
            <a:ext cx="2184811" cy="923330"/>
          </a:xfrm>
          <a:prstGeom prst="rect">
            <a:avLst/>
          </a:prstGeom>
          <a:solidFill>
            <a:schemeClr val="bg1"/>
          </a:solidFill>
        </p:spPr>
        <p:txBody>
          <a:bodyPr wrap="square" rtlCol="0">
            <a:spAutoFit/>
          </a:bodyPr>
          <a:lstStyle/>
          <a:p>
            <a:r>
              <a:rPr lang="en-US" dirty="0"/>
              <a:t>                                              </a:t>
            </a:r>
          </a:p>
          <a:p>
            <a:endParaRPr lang="en-US" dirty="0"/>
          </a:p>
          <a:p>
            <a:endParaRPr lang="en-US" dirty="0"/>
          </a:p>
        </p:txBody>
      </p:sp>
      <p:sp>
        <p:nvSpPr>
          <p:cNvPr id="6" name="TextBox 5"/>
          <p:cNvSpPr txBox="1"/>
          <p:nvPr/>
        </p:nvSpPr>
        <p:spPr>
          <a:xfrm>
            <a:off x="2032000" y="1016000"/>
            <a:ext cx="4855882" cy="369332"/>
          </a:xfrm>
          <a:prstGeom prst="rect">
            <a:avLst/>
          </a:prstGeom>
          <a:noFill/>
        </p:spPr>
        <p:txBody>
          <a:bodyPr wrap="square" rtlCol="0">
            <a:spAutoFit/>
          </a:bodyPr>
          <a:lstStyle/>
          <a:p>
            <a:r>
              <a:rPr lang="en-US" dirty="0"/>
              <a:t>Continuous-time sine wave signal</a:t>
            </a:r>
          </a:p>
        </p:txBody>
      </p:sp>
      <p:sp>
        <p:nvSpPr>
          <p:cNvPr id="7" name="Rectangle 6"/>
          <p:cNvSpPr/>
          <p:nvPr/>
        </p:nvSpPr>
        <p:spPr>
          <a:xfrm>
            <a:off x="1524001" y="1733175"/>
            <a:ext cx="508000" cy="4826001"/>
          </a:xfrm>
          <a:prstGeom prst="rect">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Rectangle 2"/>
          <p:cNvSpPr/>
          <p:nvPr/>
        </p:nvSpPr>
        <p:spPr>
          <a:xfrm>
            <a:off x="6461760" y="2050182"/>
            <a:ext cx="3532472" cy="904775"/>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a:off x="6586889" y="2435192"/>
            <a:ext cx="2791327" cy="523220"/>
          </a:xfrm>
          <a:prstGeom prst="rect">
            <a:avLst/>
          </a:prstGeom>
          <a:noFill/>
        </p:spPr>
        <p:txBody>
          <a:bodyPr wrap="square" rtlCol="0">
            <a:spAutoFit/>
          </a:bodyPr>
          <a:lstStyle/>
          <a:p>
            <a:r>
              <a:rPr lang="en-US" sz="2800" b="1" dirty="0">
                <a:latin typeface="Arial Narrow" panose="020B0606020202030204" pitchFamily="34" charset="0"/>
              </a:rPr>
              <a:t>x   Amplitude</a:t>
            </a:r>
          </a:p>
        </p:txBody>
      </p:sp>
    </p:spTree>
    <p:extLst>
      <p:ext uri="{BB962C8B-B14F-4D97-AF65-F5344CB8AC3E}">
        <p14:creationId xmlns:p14="http://schemas.microsoft.com/office/powerpoint/2010/main" val="388609927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29929" y="-277426"/>
            <a:ext cx="10515600" cy="1325563"/>
          </a:xfrm>
        </p:spPr>
        <p:txBody>
          <a:bodyPr/>
          <a:lstStyle/>
          <a:p>
            <a:r>
              <a:rPr lang="en-US" dirty="0"/>
              <a:t>Computer Numbers: Integers</a:t>
            </a:r>
          </a:p>
        </p:txBody>
      </p:sp>
      <p:pic>
        <p:nvPicPr>
          <p:cNvPr id="4" name="Picture 3"/>
          <p:cNvPicPr>
            <a:picLocks noChangeAspect="1"/>
          </p:cNvPicPr>
          <p:nvPr/>
        </p:nvPicPr>
        <p:blipFill>
          <a:blip r:embed="rId2"/>
          <a:stretch>
            <a:fillRect/>
          </a:stretch>
        </p:blipFill>
        <p:spPr>
          <a:xfrm>
            <a:off x="2374900" y="698500"/>
            <a:ext cx="7429500" cy="5448300"/>
          </a:xfrm>
          <a:prstGeom prst="rect">
            <a:avLst/>
          </a:prstGeom>
        </p:spPr>
      </p:pic>
    </p:spTree>
    <p:extLst>
      <p:ext uri="{BB962C8B-B14F-4D97-AF65-F5344CB8AC3E}">
        <p14:creationId xmlns:p14="http://schemas.microsoft.com/office/powerpoint/2010/main" val="238259731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0751" y="-240356"/>
            <a:ext cx="10515600" cy="1325563"/>
          </a:xfrm>
        </p:spPr>
        <p:txBody>
          <a:bodyPr/>
          <a:lstStyle/>
          <a:p>
            <a:r>
              <a:rPr lang="en-US" dirty="0"/>
              <a:t>Computer numbers: floating point (</a:t>
            </a:r>
            <a:r>
              <a:rPr lang="en-US" dirty="0" err="1"/>
              <a:t>reals</a:t>
            </a:r>
            <a:r>
              <a:rPr lang="en-US" dirty="0"/>
              <a:t>)</a:t>
            </a:r>
          </a:p>
        </p:txBody>
      </p:sp>
      <p:pic>
        <p:nvPicPr>
          <p:cNvPr id="4" name="Picture 3"/>
          <p:cNvPicPr>
            <a:picLocks noChangeAspect="1"/>
          </p:cNvPicPr>
          <p:nvPr/>
        </p:nvPicPr>
        <p:blipFill>
          <a:blip r:embed="rId2"/>
          <a:stretch>
            <a:fillRect/>
          </a:stretch>
        </p:blipFill>
        <p:spPr>
          <a:xfrm>
            <a:off x="2260600" y="705523"/>
            <a:ext cx="7658100" cy="5816600"/>
          </a:xfrm>
          <a:prstGeom prst="rect">
            <a:avLst/>
          </a:prstGeom>
        </p:spPr>
      </p:pic>
    </p:spTree>
    <p:extLst>
      <p:ext uri="{BB962C8B-B14F-4D97-AF65-F5344CB8AC3E}">
        <p14:creationId xmlns:p14="http://schemas.microsoft.com/office/powerpoint/2010/main" val="304817982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3"/>
          <p:cNvPicPr>
            <a:picLocks noChangeAspect="1"/>
          </p:cNvPicPr>
          <p:nvPr/>
        </p:nvPicPr>
        <p:blipFill>
          <a:blip r:embed="rId2"/>
          <a:stretch>
            <a:fillRect/>
          </a:stretch>
        </p:blipFill>
        <p:spPr>
          <a:xfrm>
            <a:off x="1579994" y="154896"/>
            <a:ext cx="9088006" cy="6588804"/>
          </a:xfrm>
          <a:prstGeom prst="rect">
            <a:avLst/>
          </a:prstGeom>
        </p:spPr>
      </p:pic>
    </p:spTree>
    <p:extLst>
      <p:ext uri="{BB962C8B-B14F-4D97-AF65-F5344CB8AC3E}">
        <p14:creationId xmlns:p14="http://schemas.microsoft.com/office/powerpoint/2010/main" val="382629444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 name="TextShape 1"/>
          <p:cNvSpPr txBox="1"/>
          <p:nvPr/>
        </p:nvSpPr>
        <p:spPr>
          <a:xfrm>
            <a:off x="1524000" y="18000"/>
            <a:ext cx="9143640" cy="687240"/>
          </a:xfrm>
          <a:prstGeom prst="rect">
            <a:avLst/>
          </a:prstGeom>
          <a:solidFill>
            <a:srgbClr val="C3D69B"/>
          </a:solidFill>
          <a:ln>
            <a:noFill/>
          </a:ln>
        </p:spPr>
        <p:txBody>
          <a:bodyPr anchor="ctr"/>
          <a:lstStyle/>
          <a:p>
            <a:r>
              <a:rPr lang="en-US" dirty="0"/>
              <a:t>Summary</a:t>
            </a:r>
            <a:endParaRPr dirty="0"/>
          </a:p>
        </p:txBody>
      </p:sp>
      <p:sp>
        <p:nvSpPr>
          <p:cNvPr id="168" name="TextShape 2"/>
          <p:cNvSpPr txBox="1"/>
          <p:nvPr/>
        </p:nvSpPr>
        <p:spPr>
          <a:xfrm>
            <a:off x="1524000" y="705600"/>
            <a:ext cx="9143640" cy="5420160"/>
          </a:xfrm>
          <a:prstGeom prst="rect">
            <a:avLst/>
          </a:prstGeom>
          <a:noFill/>
          <a:ln>
            <a:noFill/>
          </a:ln>
        </p:spPr>
        <p:txBody>
          <a:bodyPr/>
          <a:lstStyle/>
          <a:p>
            <a:pPr marL="342900" indent="-342900">
              <a:buFont typeface="Arial"/>
              <a:buChar char="•"/>
            </a:pPr>
            <a:r>
              <a:rPr lang="en-US" sz="2400" dirty="0">
                <a:solidFill>
                  <a:srgbClr val="000000"/>
                </a:solidFill>
                <a:latin typeface="Calibri"/>
              </a:rPr>
              <a:t>Digital Signal Processing (DSP) is the science of using computers to understand signals and the linear systems that modify them.</a:t>
            </a:r>
            <a:endParaRPr dirty="0"/>
          </a:p>
          <a:p>
            <a:pPr>
              <a:lnSpc>
                <a:spcPct val="100000"/>
              </a:lnSpc>
            </a:pPr>
            <a:endParaRPr dirty="0"/>
          </a:p>
          <a:p>
            <a:pPr>
              <a:lnSpc>
                <a:spcPct val="100000"/>
              </a:lnSpc>
            </a:pPr>
            <a:endParaRPr dirty="0"/>
          </a:p>
          <a:p>
            <a:pPr>
              <a:lnSpc>
                <a:spcPct val="100000"/>
              </a:lnSpc>
            </a:pPr>
            <a:endParaRPr lang="en-US" dirty="0"/>
          </a:p>
          <a:p>
            <a:pPr>
              <a:lnSpc>
                <a:spcPct val="100000"/>
              </a:lnSpc>
            </a:pPr>
            <a:endParaRPr dirty="0"/>
          </a:p>
          <a:p>
            <a:pPr marL="342900" indent="-342900">
              <a:buFont typeface="Arial"/>
              <a:buChar char="•"/>
            </a:pPr>
            <a:r>
              <a:rPr lang="en-US" sz="2400" dirty="0">
                <a:solidFill>
                  <a:srgbClr val="000000"/>
                </a:solidFill>
                <a:latin typeface="Calibri"/>
              </a:rPr>
              <a:t>DSP techniques are based on superposition, which assumes linear, time-invariant (LTI) systems.</a:t>
            </a:r>
            <a:endParaRPr dirty="0"/>
          </a:p>
          <a:p>
            <a:pPr marL="342900" indent="-342900">
              <a:buFont typeface="Arial"/>
              <a:buChar char="•"/>
            </a:pPr>
            <a:r>
              <a:rPr lang="en-US" sz="2400" dirty="0">
                <a:solidFill>
                  <a:srgbClr val="000000"/>
                </a:solidFill>
                <a:latin typeface="Calibri"/>
              </a:rPr>
              <a:t>LTI systems are homogeneous, additive, shift-invariant, commutative and have sinusoidal fidelity.</a:t>
            </a:r>
            <a:endParaRPr dirty="0"/>
          </a:p>
          <a:p>
            <a:pPr marL="342900" indent="-342900">
              <a:buFont typeface="Arial"/>
              <a:buChar char="•"/>
            </a:pPr>
            <a:r>
              <a:rPr lang="en-US" sz="2400" dirty="0">
                <a:solidFill>
                  <a:srgbClr val="000000"/>
                </a:solidFill>
                <a:latin typeface="Calibri"/>
              </a:rPr>
              <a:t>Signals can only be combined by scaling and adding (in that order). This is called </a:t>
            </a:r>
            <a:r>
              <a:rPr lang="en-US" sz="2400" b="1" dirty="0">
                <a:solidFill>
                  <a:srgbClr val="000000"/>
                </a:solidFill>
                <a:latin typeface="Calibri"/>
              </a:rPr>
              <a:t>synthesis</a:t>
            </a:r>
            <a:r>
              <a:rPr lang="en-US" sz="2400" dirty="0">
                <a:solidFill>
                  <a:srgbClr val="000000"/>
                </a:solidFill>
                <a:latin typeface="Calibri"/>
              </a:rPr>
              <a:t> (or composition).</a:t>
            </a:r>
            <a:endParaRPr dirty="0"/>
          </a:p>
          <a:p>
            <a:pPr marL="342900" indent="-342900">
              <a:buFont typeface="Arial"/>
              <a:buChar char="•"/>
            </a:pPr>
            <a:r>
              <a:rPr lang="en-US" sz="2400" b="1" dirty="0">
                <a:solidFill>
                  <a:srgbClr val="000000"/>
                </a:solidFill>
                <a:latin typeface="Calibri"/>
              </a:rPr>
              <a:t>Decomposition</a:t>
            </a:r>
            <a:r>
              <a:rPr lang="en-US" sz="2400" dirty="0">
                <a:solidFill>
                  <a:srgbClr val="000000"/>
                </a:solidFill>
                <a:latin typeface="Calibri"/>
              </a:rPr>
              <a:t> is the inverse operation of synthesis, where a single signal is broken into two or more additive components. </a:t>
            </a:r>
            <a:endParaRPr dirty="0"/>
          </a:p>
          <a:p>
            <a:pPr marL="342900" indent="-342900">
              <a:buFont typeface="Arial"/>
              <a:buChar char="•"/>
            </a:pPr>
            <a:r>
              <a:rPr lang="en-US" sz="2400" dirty="0">
                <a:solidFill>
                  <a:srgbClr val="000000"/>
                </a:solidFill>
                <a:latin typeface="Calibri"/>
              </a:rPr>
              <a:t>There are infinite possible decompositions for any signal (e.g. impulse, step, sine waves, even-odd, interlaced, ...).</a:t>
            </a:r>
            <a:endParaRPr dirty="0"/>
          </a:p>
          <a:p>
            <a:pPr>
              <a:lnSpc>
                <a:spcPct val="100000"/>
              </a:lnSpc>
            </a:pPr>
            <a:endParaRPr dirty="0"/>
          </a:p>
          <a:p>
            <a:pPr>
              <a:lnSpc>
                <a:spcPct val="100000"/>
              </a:lnSpc>
            </a:pPr>
            <a:endParaRPr dirty="0"/>
          </a:p>
          <a:p>
            <a:pPr>
              <a:lnSpc>
                <a:spcPct val="100000"/>
              </a:lnSpc>
            </a:pPr>
            <a:endParaRPr dirty="0"/>
          </a:p>
          <a:p>
            <a:pPr>
              <a:lnSpc>
                <a:spcPct val="100000"/>
              </a:lnSpc>
            </a:pPr>
            <a:endParaRPr dirty="0"/>
          </a:p>
          <a:p>
            <a:pPr>
              <a:lnSpc>
                <a:spcPct val="100000"/>
              </a:lnSpc>
            </a:pPr>
            <a:endParaRPr dirty="0"/>
          </a:p>
          <a:p>
            <a:pPr>
              <a:lnSpc>
                <a:spcPct val="100000"/>
              </a:lnSpc>
            </a:pPr>
            <a:endParaRPr dirty="0"/>
          </a:p>
          <a:p>
            <a:pPr>
              <a:lnSpc>
                <a:spcPct val="100000"/>
              </a:lnSpc>
            </a:pPr>
            <a:endParaRPr dirty="0"/>
          </a:p>
        </p:txBody>
      </p:sp>
      <p:pic>
        <p:nvPicPr>
          <p:cNvPr id="169" name="Picture 3"/>
          <p:cNvPicPr/>
          <p:nvPr/>
        </p:nvPicPr>
        <p:blipFill>
          <a:blip r:embed="rId2"/>
          <a:stretch/>
        </p:blipFill>
        <p:spPr>
          <a:xfrm>
            <a:off x="3923040" y="1404720"/>
            <a:ext cx="4369320" cy="1113120"/>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 name="TextShape 1"/>
          <p:cNvSpPr txBox="1"/>
          <p:nvPr/>
        </p:nvSpPr>
        <p:spPr>
          <a:xfrm>
            <a:off x="1524000" y="18000"/>
            <a:ext cx="9143640" cy="687240"/>
          </a:xfrm>
          <a:prstGeom prst="rect">
            <a:avLst/>
          </a:prstGeom>
          <a:solidFill>
            <a:srgbClr val="C3D69B"/>
          </a:solidFill>
          <a:ln>
            <a:noFill/>
          </a:ln>
        </p:spPr>
        <p:txBody>
          <a:bodyPr anchor="ctr"/>
          <a:lstStyle/>
          <a:p>
            <a:pPr>
              <a:lnSpc>
                <a:spcPct val="100000"/>
              </a:lnSpc>
            </a:pPr>
            <a:r>
              <a:rPr lang="en-US" sz="3200">
                <a:solidFill>
                  <a:srgbClr val="000000"/>
                </a:solidFill>
                <a:latin typeface="Calibri"/>
              </a:rPr>
              <a:t>Digital signals</a:t>
            </a:r>
            <a:endParaRPr/>
          </a:p>
        </p:txBody>
      </p:sp>
      <p:sp>
        <p:nvSpPr>
          <p:cNvPr id="174" name="TextShape 2"/>
          <p:cNvSpPr txBox="1"/>
          <p:nvPr/>
        </p:nvSpPr>
        <p:spPr>
          <a:xfrm>
            <a:off x="1524000" y="705600"/>
            <a:ext cx="9143640" cy="5420160"/>
          </a:xfrm>
          <a:prstGeom prst="rect">
            <a:avLst/>
          </a:prstGeom>
          <a:noFill/>
          <a:ln>
            <a:noFill/>
          </a:ln>
        </p:spPr>
        <p:txBody>
          <a:bodyPr/>
          <a:lstStyle/>
          <a:p>
            <a:pPr marL="342900" indent="-342900">
              <a:buFont typeface="Arial"/>
              <a:buChar char="•"/>
            </a:pPr>
            <a:r>
              <a:rPr lang="en-US" sz="2400" b="1" dirty="0">
                <a:solidFill>
                  <a:srgbClr val="000000"/>
                </a:solidFill>
                <a:latin typeface="Calibri"/>
              </a:rPr>
              <a:t>Basic operations</a:t>
            </a:r>
            <a:r>
              <a:rPr lang="en-US" sz="2400" dirty="0">
                <a:solidFill>
                  <a:srgbClr val="000000"/>
                </a:solidFill>
                <a:latin typeface="Calibri"/>
              </a:rPr>
              <a:t> include: </a:t>
            </a:r>
            <a:r>
              <a:rPr lang="en-US" sz="2400" b="1" dirty="0">
                <a:solidFill>
                  <a:srgbClr val="000000"/>
                </a:solidFill>
                <a:latin typeface="Calibri"/>
              </a:rPr>
              <a:t>time-shifting</a:t>
            </a:r>
            <a:r>
              <a:rPr lang="en-US" sz="2400" dirty="0">
                <a:solidFill>
                  <a:srgbClr val="000000"/>
                </a:solidFill>
                <a:latin typeface="Calibri"/>
              </a:rPr>
              <a:t>, </a:t>
            </a:r>
            <a:r>
              <a:rPr lang="en-US" sz="2400" b="1" dirty="0">
                <a:solidFill>
                  <a:srgbClr val="000000"/>
                </a:solidFill>
                <a:latin typeface="Calibri"/>
              </a:rPr>
              <a:t>time-flipping</a:t>
            </a:r>
            <a:r>
              <a:rPr lang="en-US" sz="2400" dirty="0">
                <a:solidFill>
                  <a:srgbClr val="000000"/>
                </a:solidFill>
                <a:latin typeface="Calibri"/>
              </a:rPr>
              <a:t> (reversal), </a:t>
            </a:r>
            <a:r>
              <a:rPr lang="en-US" sz="2400" b="1" dirty="0">
                <a:solidFill>
                  <a:srgbClr val="000000"/>
                </a:solidFill>
                <a:latin typeface="Calibri"/>
              </a:rPr>
              <a:t>time-scaling</a:t>
            </a:r>
            <a:r>
              <a:rPr lang="en-US" sz="2400" dirty="0">
                <a:solidFill>
                  <a:srgbClr val="000000"/>
                </a:solidFill>
                <a:latin typeface="Calibri"/>
              </a:rPr>
              <a:t> (in that order) – allows us to compute x[-2n+3] if we know x[n]</a:t>
            </a:r>
            <a:endParaRPr dirty="0"/>
          </a:p>
          <a:p>
            <a:pPr marL="342900" indent="-342900">
              <a:buFont typeface="Arial"/>
              <a:buChar char="•"/>
            </a:pPr>
            <a:r>
              <a:rPr lang="en-US" sz="2400" dirty="0">
                <a:solidFill>
                  <a:srgbClr val="000000"/>
                </a:solidFill>
                <a:latin typeface="Calibri"/>
              </a:rPr>
              <a:t>Special signals are: </a:t>
            </a:r>
            <a:r>
              <a:rPr lang="en-US" sz="2400" b="1" dirty="0">
                <a:solidFill>
                  <a:srgbClr val="000000"/>
                </a:solidFill>
                <a:latin typeface="Calibri"/>
              </a:rPr>
              <a:t>impulse</a:t>
            </a:r>
            <a:r>
              <a:rPr lang="en-US" sz="2400" dirty="0">
                <a:solidFill>
                  <a:srgbClr val="000000"/>
                </a:solidFill>
                <a:latin typeface="Calibri"/>
              </a:rPr>
              <a:t>, step, </a:t>
            </a:r>
            <a:r>
              <a:rPr lang="en-US" sz="2400" b="1" dirty="0">
                <a:solidFill>
                  <a:srgbClr val="000000"/>
                </a:solidFill>
                <a:latin typeface="Calibri"/>
              </a:rPr>
              <a:t>sine</a:t>
            </a:r>
            <a:r>
              <a:rPr lang="en-US" sz="2400" dirty="0">
                <a:solidFill>
                  <a:srgbClr val="000000"/>
                </a:solidFill>
                <a:latin typeface="Calibri"/>
              </a:rPr>
              <a:t>, </a:t>
            </a:r>
            <a:r>
              <a:rPr lang="en-US" sz="2400" b="1" dirty="0">
                <a:solidFill>
                  <a:srgbClr val="000000"/>
                </a:solidFill>
                <a:latin typeface="Calibri"/>
              </a:rPr>
              <a:t>exponential</a:t>
            </a:r>
            <a:endParaRPr dirty="0"/>
          </a:p>
          <a:p>
            <a:pPr marL="342900" indent="-342900">
              <a:buFont typeface="Arial"/>
              <a:buChar char="•"/>
            </a:pPr>
            <a:r>
              <a:rPr lang="en-US" sz="2400" b="1" dirty="0">
                <a:solidFill>
                  <a:srgbClr val="000000"/>
                </a:solidFill>
                <a:latin typeface="Calibri"/>
              </a:rPr>
              <a:t>Complex exponential</a:t>
            </a:r>
            <a:r>
              <a:rPr lang="en-US" sz="2400" dirty="0">
                <a:solidFill>
                  <a:srgbClr val="000000"/>
                </a:solidFill>
                <a:latin typeface="Calibri"/>
              </a:rPr>
              <a:t> (or complex sine) give rise to sine modulated by falling/rising exponential</a:t>
            </a:r>
            <a:endParaRPr dirty="0"/>
          </a:p>
          <a:p>
            <a:pPr marL="342900" indent="-342900">
              <a:buFont typeface="Arial"/>
              <a:buChar char="•"/>
            </a:pPr>
            <a:r>
              <a:rPr lang="en-US" sz="2400" b="1" dirty="0">
                <a:solidFill>
                  <a:srgbClr val="000000"/>
                </a:solidFill>
                <a:latin typeface="Calibri"/>
              </a:rPr>
              <a:t>Discrete-time sinusoids are not generally periodic</a:t>
            </a:r>
            <a:r>
              <a:rPr lang="en-US" sz="2400" dirty="0">
                <a:solidFill>
                  <a:srgbClr val="000000"/>
                </a:solidFill>
                <a:latin typeface="Calibri"/>
              </a:rPr>
              <a:t> unless we choose our sample times such that one period is some multiple of our sampling interval, e.g. if sine wave has a period of 10s and we choose T=1s, then this will be periodic. But typically naturally sine waves will have an irrational period, in which case it is hard to choose T.</a:t>
            </a:r>
            <a:endParaRPr dirty="0"/>
          </a:p>
          <a:p>
            <a:pPr>
              <a:lnSpc>
                <a:spcPct val="100000"/>
              </a:lnSpc>
            </a:pPr>
            <a:endParaRPr dirty="0"/>
          </a:p>
          <a:p>
            <a:pPr>
              <a:lnSpc>
                <a:spcPct val="100000"/>
              </a:lnSpc>
            </a:pPr>
            <a:endParaRPr dirty="0"/>
          </a:p>
          <a:p>
            <a:pPr>
              <a:lnSpc>
                <a:spcPct val="100000"/>
              </a:lnSpc>
            </a:pPr>
            <a:endParaRPr dirty="0"/>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 name="TextShape 1"/>
          <p:cNvSpPr txBox="1"/>
          <p:nvPr/>
        </p:nvSpPr>
        <p:spPr>
          <a:xfrm>
            <a:off x="1980120" y="273600"/>
            <a:ext cx="8228520" cy="1144800"/>
          </a:xfrm>
          <a:prstGeom prst="rect">
            <a:avLst/>
          </a:prstGeom>
          <a:noFill/>
          <a:ln>
            <a:noFill/>
          </a:ln>
        </p:spPr>
        <p:txBody>
          <a:bodyPr lIns="0" tIns="0" rIns="0" bIns="0" anchor="ctr"/>
          <a:lstStyle/>
          <a:p>
            <a:pPr algn="ctr"/>
            <a:endParaRPr/>
          </a:p>
        </p:txBody>
      </p:sp>
      <p:sp>
        <p:nvSpPr>
          <p:cNvPr id="178" name="TextShape 2"/>
          <p:cNvSpPr txBox="1"/>
          <p:nvPr/>
        </p:nvSpPr>
        <p:spPr>
          <a:xfrm>
            <a:off x="1980120" y="640080"/>
            <a:ext cx="8228520" cy="4526280"/>
          </a:xfrm>
          <a:prstGeom prst="rect">
            <a:avLst/>
          </a:prstGeom>
          <a:noFill/>
          <a:ln>
            <a:noFill/>
          </a:ln>
        </p:spPr>
        <p:txBody>
          <a:bodyPr lIns="0" tIns="28080" rIns="0" bIns="0" anchor="ctr"/>
          <a:lstStyle/>
          <a:p>
            <a:pPr marL="457200" indent="-457200">
              <a:lnSpc>
                <a:spcPct val="93000"/>
              </a:lnSpc>
              <a:buSzPct val="45000"/>
              <a:buFont typeface="Wingdings" pitchFamily="2" charset="2"/>
              <a:buChar char="q"/>
            </a:pPr>
            <a:r>
              <a:rPr lang="en-US" sz="2910" dirty="0">
                <a:solidFill>
                  <a:srgbClr val="000000"/>
                </a:solidFill>
                <a:latin typeface="Arial"/>
              </a:rPr>
              <a:t>Impulse decomposition (one sample at a time)</a:t>
            </a:r>
            <a:endParaRPr dirty="0"/>
          </a:p>
          <a:p>
            <a:pPr marL="457200" indent="-457200">
              <a:lnSpc>
                <a:spcPct val="93000"/>
              </a:lnSpc>
              <a:buSzPct val="45000"/>
              <a:buFont typeface="Wingdings" pitchFamily="2" charset="2"/>
              <a:buChar char="q"/>
            </a:pPr>
            <a:r>
              <a:rPr lang="en-US" sz="2910" dirty="0">
                <a:solidFill>
                  <a:srgbClr val="000000"/>
                </a:solidFill>
                <a:latin typeface="Arial"/>
              </a:rPr>
              <a:t>Fourier decomposition (one frequency at a time)</a:t>
            </a:r>
            <a:endParaRPr dirty="0"/>
          </a:p>
          <a:p>
            <a:pPr>
              <a:lnSpc>
                <a:spcPct val="93000"/>
              </a:lnSpc>
            </a:pPr>
            <a:endParaRPr dirty="0"/>
          </a:p>
          <a:p>
            <a:pPr>
              <a:lnSpc>
                <a:spcPct val="93000"/>
              </a:lnSpc>
            </a:pPr>
            <a:r>
              <a:rPr lang="en-US" sz="2910" dirty="0">
                <a:solidFill>
                  <a:srgbClr val="000000"/>
                </a:solidFill>
                <a:latin typeface="Arial"/>
              </a:rPr>
              <a:t>The impulse decomposition is the basis of convolution.</a:t>
            </a:r>
            <a:endParaRPr dirty="0"/>
          </a:p>
        </p:txBody>
      </p:sp>
      <p:sp>
        <p:nvSpPr>
          <p:cNvPr id="179" name="TextShape 3"/>
          <p:cNvSpPr txBox="1"/>
          <p:nvPr/>
        </p:nvSpPr>
        <p:spPr>
          <a:xfrm>
            <a:off x="2164080" y="457200"/>
            <a:ext cx="7772400" cy="542880"/>
          </a:xfrm>
          <a:prstGeom prst="rect">
            <a:avLst/>
          </a:prstGeom>
          <a:noFill/>
          <a:ln>
            <a:noFill/>
          </a:ln>
        </p:spPr>
        <p:txBody>
          <a:bodyPr lIns="90000" tIns="45000" rIns="90000" bIns="45000"/>
          <a:lstStyle/>
          <a:p>
            <a:r>
              <a:rPr lang="en-US" sz="3200">
                <a:latin typeface="Arial"/>
              </a:rPr>
              <a:t>The two fundamental decompositions</a:t>
            </a:r>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Subtitle 2"/>
          <p:cNvSpPr>
            <a:spLocks noGrp="1"/>
          </p:cNvSpPr>
          <p:nvPr>
            <p:ph type="subTitle"/>
          </p:nvPr>
        </p:nvSpPr>
        <p:spPr/>
        <p:txBody>
          <a:bodyPr/>
          <a:lstStyle/>
          <a:p>
            <a:endParaRPr lang="en-US"/>
          </a:p>
        </p:txBody>
      </p:sp>
      <p:pic>
        <p:nvPicPr>
          <p:cNvPr id="4" name="Picture 3"/>
          <p:cNvPicPr>
            <a:picLocks noChangeAspect="1"/>
          </p:cNvPicPr>
          <p:nvPr/>
        </p:nvPicPr>
        <p:blipFill>
          <a:blip r:embed="rId2"/>
          <a:stretch>
            <a:fillRect/>
          </a:stretch>
        </p:blipFill>
        <p:spPr>
          <a:xfrm>
            <a:off x="448659" y="-1335962"/>
            <a:ext cx="11455103" cy="8193962"/>
          </a:xfrm>
          <a:prstGeom prst="rect">
            <a:avLst/>
          </a:prstGeom>
        </p:spPr>
      </p:pic>
      <p:sp>
        <p:nvSpPr>
          <p:cNvPr id="5" name="TextBox 4"/>
          <p:cNvSpPr txBox="1"/>
          <p:nvPr/>
        </p:nvSpPr>
        <p:spPr>
          <a:xfrm>
            <a:off x="2540000" y="4406400"/>
            <a:ext cx="2045368" cy="369332"/>
          </a:xfrm>
          <a:prstGeom prst="rect">
            <a:avLst/>
          </a:prstGeom>
          <a:noFill/>
        </p:spPr>
        <p:txBody>
          <a:bodyPr wrap="square" rtlCol="0">
            <a:spAutoFit/>
          </a:bodyPr>
          <a:lstStyle/>
          <a:p>
            <a:r>
              <a:rPr lang="en-US" dirty="0"/>
              <a:t>(or “unit impulse”)</a:t>
            </a:r>
          </a:p>
        </p:txBody>
      </p:sp>
      <p:sp>
        <p:nvSpPr>
          <p:cNvPr id="6" name="TextBox 5"/>
          <p:cNvSpPr txBox="1"/>
          <p:nvPr/>
        </p:nvSpPr>
        <p:spPr>
          <a:xfrm>
            <a:off x="7553159" y="4406760"/>
            <a:ext cx="1417053" cy="369332"/>
          </a:xfrm>
          <a:prstGeom prst="rect">
            <a:avLst/>
          </a:prstGeom>
          <a:noFill/>
        </p:spPr>
        <p:txBody>
          <a:bodyPr wrap="square" rtlCol="0">
            <a:spAutoFit/>
          </a:bodyPr>
          <a:lstStyle/>
          <a:p>
            <a:r>
              <a:rPr lang="en-US" dirty="0"/>
              <a:t>(or “kernel”)</a:t>
            </a:r>
          </a:p>
        </p:txBody>
      </p:sp>
      <p:sp>
        <p:nvSpPr>
          <p:cNvPr id="8" name="Rectangle 7"/>
          <p:cNvSpPr/>
          <p:nvPr/>
        </p:nvSpPr>
        <p:spPr>
          <a:xfrm>
            <a:off x="1323475" y="5654843"/>
            <a:ext cx="9705473" cy="1537369"/>
          </a:xfrm>
          <a:prstGeom prst="rect">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1630947" y="5895475"/>
            <a:ext cx="8823158" cy="646331"/>
          </a:xfrm>
          <a:prstGeom prst="rect">
            <a:avLst/>
          </a:prstGeom>
          <a:noFill/>
        </p:spPr>
        <p:txBody>
          <a:bodyPr wrap="square" rtlCol="0">
            <a:spAutoFit/>
          </a:bodyPr>
          <a:lstStyle/>
          <a:p>
            <a:r>
              <a:rPr lang="en-US" dirty="0"/>
              <a:t>Unit impulse is zero everywhere except at n=0</a:t>
            </a:r>
          </a:p>
          <a:p>
            <a:r>
              <a:rPr lang="en-US" dirty="0"/>
              <a:t>Impulse response tells us everything there is to know about a system</a:t>
            </a:r>
          </a:p>
        </p:txBody>
      </p:sp>
      <p:sp>
        <p:nvSpPr>
          <p:cNvPr id="10" name="Rectangle 9"/>
          <p:cNvSpPr/>
          <p:nvPr/>
        </p:nvSpPr>
        <p:spPr>
          <a:xfrm>
            <a:off x="1208506" y="1"/>
            <a:ext cx="9705473" cy="2205789"/>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4936926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93" name="Picture 192"/>
          <p:cNvPicPr/>
          <p:nvPr/>
        </p:nvPicPr>
        <p:blipFill>
          <a:blip r:embed="rId3"/>
          <a:stretch/>
        </p:blipFill>
        <p:spPr>
          <a:xfrm>
            <a:off x="1710840" y="822025"/>
            <a:ext cx="8769960" cy="2358720"/>
          </a:xfrm>
          <a:prstGeom prst="rect">
            <a:avLst/>
          </a:prstGeom>
          <a:ln>
            <a:noFill/>
          </a:ln>
        </p:spPr>
      </p:pic>
      <p:sp>
        <p:nvSpPr>
          <p:cNvPr id="6" name="Rectangle 5"/>
          <p:cNvSpPr/>
          <p:nvPr/>
        </p:nvSpPr>
        <p:spPr>
          <a:xfrm>
            <a:off x="2138947" y="3180746"/>
            <a:ext cx="8101264" cy="2156437"/>
          </a:xfrm>
          <a:prstGeom prst="rect">
            <a:avLst/>
          </a:prstGeom>
        </p:spPr>
        <p:txBody>
          <a:bodyPr wrap="square">
            <a:spAutoFit/>
          </a:bodyPr>
          <a:lstStyle/>
          <a:p>
            <a:pPr>
              <a:lnSpc>
                <a:spcPct val="93000"/>
              </a:lnSpc>
              <a:buSzPct val="45000"/>
            </a:pPr>
            <a:r>
              <a:rPr lang="en-US" dirty="0">
                <a:solidFill>
                  <a:srgbClr val="000000"/>
                </a:solidFill>
              </a:rPr>
              <a:t>Example: </a:t>
            </a:r>
          </a:p>
          <a:p>
            <a:pPr>
              <a:lnSpc>
                <a:spcPct val="93000"/>
              </a:lnSpc>
              <a:buSzPct val="45000"/>
            </a:pPr>
            <a:endParaRPr lang="en-US" dirty="0">
              <a:solidFill>
                <a:srgbClr val="000000"/>
              </a:solidFill>
            </a:endParaRPr>
          </a:p>
          <a:p>
            <a:pPr>
              <a:lnSpc>
                <a:spcPct val="93000"/>
              </a:lnSpc>
              <a:buSzPct val="45000"/>
            </a:pPr>
            <a:r>
              <a:rPr lang="en-US" dirty="0">
                <a:solidFill>
                  <a:srgbClr val="000000"/>
                </a:solidFill>
              </a:rPr>
              <a:t>	Take a signal, x[n] = -3</a:t>
            </a:r>
            <a:r>
              <a:rPr lang="en-US" dirty="0">
                <a:solidFill>
                  <a:srgbClr val="000000"/>
                </a:solidFill>
                <a:ea typeface="Arial"/>
              </a:rPr>
              <a:t>δ[n-8]     </a:t>
            </a:r>
          </a:p>
          <a:p>
            <a:pPr lvl="2">
              <a:lnSpc>
                <a:spcPct val="93000"/>
              </a:lnSpc>
              <a:buSzPct val="45000"/>
            </a:pPr>
            <a:r>
              <a:rPr lang="en-US" dirty="0">
                <a:solidFill>
                  <a:srgbClr val="000000"/>
                </a:solidFill>
                <a:ea typeface="Arial"/>
              </a:rPr>
              <a:t>(a=-3 at n=8; a=0 elsewhere)</a:t>
            </a:r>
            <a:endParaRPr lang="en-US" dirty="0"/>
          </a:p>
          <a:p>
            <a:pPr>
              <a:lnSpc>
                <a:spcPct val="93000"/>
              </a:lnSpc>
              <a:buSzPct val="45000"/>
            </a:pPr>
            <a:endParaRPr lang="en-US" dirty="0">
              <a:solidFill>
                <a:srgbClr val="000000"/>
              </a:solidFill>
              <a:ea typeface="Arial"/>
            </a:endParaRPr>
          </a:p>
          <a:p>
            <a:pPr>
              <a:lnSpc>
                <a:spcPct val="93000"/>
              </a:lnSpc>
              <a:buSzPct val="45000"/>
            </a:pPr>
            <a:r>
              <a:rPr lang="en-US" dirty="0">
                <a:solidFill>
                  <a:srgbClr val="000000"/>
                </a:solidFill>
                <a:ea typeface="Arial"/>
              </a:rPr>
              <a:t>	Response to </a:t>
            </a:r>
            <a:r>
              <a:rPr lang="en-US" dirty="0" err="1">
                <a:solidFill>
                  <a:srgbClr val="000000"/>
                </a:solidFill>
                <a:ea typeface="Arial"/>
              </a:rPr>
              <a:t>δ</a:t>
            </a:r>
            <a:r>
              <a:rPr lang="en-US" dirty="0">
                <a:solidFill>
                  <a:srgbClr val="000000"/>
                </a:solidFill>
                <a:ea typeface="Arial"/>
              </a:rPr>
              <a:t>[n] is h[n]</a:t>
            </a:r>
          </a:p>
          <a:p>
            <a:pPr>
              <a:lnSpc>
                <a:spcPct val="93000"/>
              </a:lnSpc>
              <a:buSzPct val="45000"/>
            </a:pPr>
            <a:endParaRPr lang="en-US" dirty="0">
              <a:solidFill>
                <a:srgbClr val="000000"/>
              </a:solidFill>
              <a:ea typeface="Arial"/>
            </a:endParaRPr>
          </a:p>
          <a:p>
            <a:pPr>
              <a:lnSpc>
                <a:spcPct val="93000"/>
              </a:lnSpc>
              <a:buSzPct val="45000"/>
            </a:pPr>
            <a:r>
              <a:rPr lang="en-US" dirty="0">
                <a:solidFill>
                  <a:srgbClr val="000000"/>
                </a:solidFill>
                <a:ea typeface="Arial"/>
              </a:rPr>
              <a:t>	Response to x[n] is y[n]=-3h[n-8]</a:t>
            </a:r>
            <a:endParaRPr lang="en-US" dirty="0"/>
          </a:p>
        </p:txBody>
      </p:sp>
    </p:spTree>
    <p:extLst>
      <p:ext uri="{BB962C8B-B14F-4D97-AF65-F5344CB8AC3E}">
        <p14:creationId xmlns:p14="http://schemas.microsoft.com/office/powerpoint/2010/main" val="2773029003"/>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 name="TextShape 1"/>
          <p:cNvSpPr txBox="1"/>
          <p:nvPr/>
        </p:nvSpPr>
        <p:spPr>
          <a:xfrm>
            <a:off x="1980120" y="273600"/>
            <a:ext cx="8228520" cy="1144800"/>
          </a:xfrm>
          <a:prstGeom prst="rect">
            <a:avLst/>
          </a:prstGeom>
          <a:noFill/>
          <a:ln>
            <a:noFill/>
          </a:ln>
        </p:spPr>
        <p:txBody>
          <a:bodyPr lIns="0" tIns="0" rIns="0" bIns="0" anchor="ctr"/>
          <a:lstStyle/>
          <a:p>
            <a:pPr algn="ctr"/>
            <a:endParaRPr/>
          </a:p>
        </p:txBody>
      </p:sp>
      <p:sp>
        <p:nvSpPr>
          <p:cNvPr id="186" name="TextShape 2"/>
          <p:cNvSpPr txBox="1"/>
          <p:nvPr/>
        </p:nvSpPr>
        <p:spPr>
          <a:xfrm>
            <a:off x="1980120" y="1603800"/>
            <a:ext cx="8228520" cy="4552560"/>
          </a:xfrm>
          <a:prstGeom prst="rect">
            <a:avLst/>
          </a:prstGeom>
          <a:noFill/>
          <a:ln>
            <a:noFill/>
          </a:ln>
        </p:spPr>
        <p:txBody>
          <a:bodyPr lIns="0" tIns="28080" rIns="0" bIns="0"/>
          <a:lstStyle/>
          <a:p>
            <a:endParaRPr/>
          </a:p>
        </p:txBody>
      </p:sp>
      <p:pic>
        <p:nvPicPr>
          <p:cNvPr id="187" name="Picture 186"/>
          <p:cNvPicPr/>
          <p:nvPr/>
        </p:nvPicPr>
        <p:blipFill>
          <a:blip r:embed="rId3"/>
          <a:stretch/>
        </p:blipFill>
        <p:spPr>
          <a:xfrm>
            <a:off x="1705800" y="1603800"/>
            <a:ext cx="8596440" cy="2541960"/>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 name="TextShape 1"/>
          <p:cNvSpPr txBox="1"/>
          <p:nvPr/>
        </p:nvSpPr>
        <p:spPr>
          <a:xfrm>
            <a:off x="1980120" y="273600"/>
            <a:ext cx="8228520" cy="1144800"/>
          </a:xfrm>
          <a:prstGeom prst="rect">
            <a:avLst/>
          </a:prstGeom>
          <a:noFill/>
          <a:ln>
            <a:noFill/>
          </a:ln>
        </p:spPr>
        <p:txBody>
          <a:bodyPr lIns="0" tIns="0" rIns="0" bIns="0" anchor="ctr"/>
          <a:lstStyle/>
          <a:p>
            <a:pPr algn="ctr"/>
            <a:endParaRPr/>
          </a:p>
        </p:txBody>
      </p:sp>
      <p:sp>
        <p:nvSpPr>
          <p:cNvPr id="195" name="TextShape 2"/>
          <p:cNvSpPr txBox="1"/>
          <p:nvPr/>
        </p:nvSpPr>
        <p:spPr>
          <a:xfrm>
            <a:off x="1980120" y="1603800"/>
            <a:ext cx="8228520" cy="4552560"/>
          </a:xfrm>
          <a:prstGeom prst="rect">
            <a:avLst/>
          </a:prstGeom>
          <a:noFill/>
          <a:ln>
            <a:noFill/>
          </a:ln>
        </p:spPr>
        <p:txBody>
          <a:bodyPr lIns="0" tIns="28080" rIns="0" bIns="0"/>
          <a:lstStyle/>
          <a:p>
            <a:endParaRPr/>
          </a:p>
        </p:txBody>
      </p:sp>
      <p:pic>
        <p:nvPicPr>
          <p:cNvPr id="196" name="Picture 195"/>
          <p:cNvPicPr/>
          <p:nvPr/>
        </p:nvPicPr>
        <p:blipFill>
          <a:blip r:embed="rId3"/>
          <a:stretch/>
        </p:blipFill>
        <p:spPr>
          <a:xfrm>
            <a:off x="1689240" y="0"/>
            <a:ext cx="8814960" cy="6857640"/>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Analog, Discrete or Digital ?</a:t>
            </a:r>
          </a:p>
        </p:txBody>
      </p:sp>
      <p:sp>
        <p:nvSpPr>
          <p:cNvPr id="5" name="TextBox 4"/>
          <p:cNvSpPr txBox="1"/>
          <p:nvPr/>
        </p:nvSpPr>
        <p:spPr>
          <a:xfrm>
            <a:off x="2350698" y="2695182"/>
            <a:ext cx="8317303" cy="369332"/>
          </a:xfrm>
          <a:prstGeom prst="rect">
            <a:avLst/>
          </a:prstGeom>
          <a:noFill/>
        </p:spPr>
        <p:txBody>
          <a:bodyPr wrap="square" rtlCol="0">
            <a:spAutoFit/>
          </a:bodyPr>
          <a:lstStyle/>
          <a:p>
            <a:r>
              <a:rPr lang="en-US" b="1" dirty="0">
                <a:solidFill>
                  <a:srgbClr val="800000"/>
                </a:solidFill>
              </a:rPr>
              <a:t>Analog signal </a:t>
            </a:r>
            <a:r>
              <a:rPr lang="en-US" dirty="0">
                <a:sym typeface="Wingdings"/>
              </a:rPr>
              <a:t> Sample  </a:t>
            </a:r>
            <a:r>
              <a:rPr lang="en-US" dirty="0">
                <a:solidFill>
                  <a:srgbClr val="800000"/>
                </a:solidFill>
                <a:sym typeface="Wingdings"/>
              </a:rPr>
              <a:t>Discrete signal </a:t>
            </a:r>
            <a:r>
              <a:rPr lang="en-US" dirty="0">
                <a:sym typeface="Wingdings"/>
              </a:rPr>
              <a:t> Quantize  </a:t>
            </a:r>
            <a:r>
              <a:rPr lang="en-US" b="1" dirty="0">
                <a:solidFill>
                  <a:srgbClr val="800000"/>
                </a:solidFill>
                <a:sym typeface="Wingdings"/>
              </a:rPr>
              <a:t>Digital signal</a:t>
            </a:r>
            <a:endParaRPr lang="en-US" b="1" dirty="0">
              <a:solidFill>
                <a:srgbClr val="800000"/>
              </a:solidFill>
            </a:endParaRPr>
          </a:p>
        </p:txBody>
      </p:sp>
      <p:sp>
        <p:nvSpPr>
          <p:cNvPr id="6" name="TextBox 5"/>
          <p:cNvSpPr txBox="1"/>
          <p:nvPr/>
        </p:nvSpPr>
        <p:spPr>
          <a:xfrm>
            <a:off x="2350698" y="3655535"/>
            <a:ext cx="9003102" cy="646331"/>
          </a:xfrm>
          <a:prstGeom prst="rect">
            <a:avLst/>
          </a:prstGeom>
          <a:noFill/>
        </p:spPr>
        <p:txBody>
          <a:bodyPr wrap="square" rtlCol="0">
            <a:spAutoFit/>
          </a:bodyPr>
          <a:lstStyle/>
          <a:p>
            <a:pPr marL="285750" indent="-285750">
              <a:buFont typeface="Arial" panose="020B0604020202020204" pitchFamily="34" charset="0"/>
              <a:buChar char="•"/>
            </a:pPr>
            <a:r>
              <a:rPr lang="en-US" dirty="0"/>
              <a:t>Need AN “Anti-aliasing filter” before sampling</a:t>
            </a:r>
          </a:p>
          <a:p>
            <a:pPr marL="285750" indent="-285750">
              <a:buFont typeface="Arial"/>
              <a:buChar char="•"/>
            </a:pPr>
            <a:r>
              <a:rPr lang="en-US" dirty="0"/>
              <a:t>Also needed before </a:t>
            </a:r>
            <a:r>
              <a:rPr lang="en-US" dirty="0" err="1"/>
              <a:t>downsampling</a:t>
            </a:r>
            <a:r>
              <a:rPr lang="en-US" dirty="0"/>
              <a:t> a digital signal.</a:t>
            </a:r>
          </a:p>
        </p:txBody>
      </p:sp>
      <p:sp>
        <p:nvSpPr>
          <p:cNvPr id="7" name="Content Placeholder 6">
            <a:extLst>
              <a:ext uri="{FF2B5EF4-FFF2-40B4-BE49-F238E27FC236}">
                <a16:creationId xmlns:a16="http://schemas.microsoft.com/office/drawing/2014/main" id="{1B2ED73E-8814-6464-2C5D-6159EB64E087}"/>
              </a:ext>
            </a:extLst>
          </p:cNvPr>
          <p:cNvSpPr>
            <a:spLocks noGrp="1"/>
          </p:cNvSpPr>
          <p:nvPr>
            <p:ph idx="1"/>
          </p:nvPr>
        </p:nvSpPr>
        <p:spPr>
          <a:xfrm>
            <a:off x="838200" y="1825625"/>
            <a:ext cx="10515600" cy="1708407"/>
          </a:xfrm>
        </p:spPr>
        <p:txBody>
          <a:bodyPr/>
          <a:lstStyle/>
          <a:p>
            <a:endParaRPr lang="en-US" dirty="0"/>
          </a:p>
        </p:txBody>
      </p:sp>
    </p:spTree>
    <p:extLst>
      <p:ext uri="{BB962C8B-B14F-4D97-AF65-F5344CB8AC3E}">
        <p14:creationId xmlns:p14="http://schemas.microsoft.com/office/powerpoint/2010/main" val="416630628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 name="TextShape 1"/>
          <p:cNvSpPr txBox="1"/>
          <p:nvPr/>
        </p:nvSpPr>
        <p:spPr>
          <a:xfrm>
            <a:off x="1980120" y="35280"/>
            <a:ext cx="8228520" cy="1144800"/>
          </a:xfrm>
          <a:prstGeom prst="rect">
            <a:avLst/>
          </a:prstGeom>
          <a:noFill/>
          <a:ln>
            <a:noFill/>
          </a:ln>
        </p:spPr>
        <p:txBody>
          <a:bodyPr lIns="0" tIns="0" rIns="0" bIns="0" anchor="ctr"/>
          <a:lstStyle/>
          <a:p>
            <a:pPr algn="ctr"/>
            <a:r>
              <a:rPr lang="en-US" dirty="0"/>
              <a:t>Length of convolution output</a:t>
            </a:r>
            <a:endParaRPr dirty="0"/>
          </a:p>
        </p:txBody>
      </p:sp>
      <p:sp>
        <p:nvSpPr>
          <p:cNvPr id="198" name="TextShape 2"/>
          <p:cNvSpPr txBox="1"/>
          <p:nvPr/>
        </p:nvSpPr>
        <p:spPr>
          <a:xfrm>
            <a:off x="1980120" y="1603800"/>
            <a:ext cx="8228520" cy="4526280"/>
          </a:xfrm>
          <a:prstGeom prst="rect">
            <a:avLst/>
          </a:prstGeom>
          <a:noFill/>
          <a:ln>
            <a:noFill/>
          </a:ln>
        </p:spPr>
        <p:txBody>
          <a:bodyPr lIns="0" tIns="28080" rIns="0" bIns="0"/>
          <a:lstStyle/>
          <a:p>
            <a:pPr marL="342900" indent="-342900">
              <a:lnSpc>
                <a:spcPct val="93000"/>
              </a:lnSpc>
              <a:buSzPct val="45000"/>
              <a:buFont typeface="Arial"/>
              <a:buChar char="•"/>
            </a:pPr>
            <a:r>
              <a:rPr lang="en-US" sz="2400" dirty="0">
                <a:solidFill>
                  <a:srgbClr val="000000"/>
                </a:solidFill>
                <a:latin typeface="Arial"/>
              </a:rPr>
              <a:t>Length(y[n]) = length(x[n]) + length(h[n]) – 1</a:t>
            </a:r>
            <a:endParaRPr dirty="0"/>
          </a:p>
        </p:txBody>
      </p:sp>
      <p:pic>
        <p:nvPicPr>
          <p:cNvPr id="199" name="Picture 198"/>
          <p:cNvPicPr/>
          <p:nvPr/>
        </p:nvPicPr>
        <p:blipFill>
          <a:blip r:embed="rId3"/>
          <a:stretch/>
        </p:blipFill>
        <p:spPr>
          <a:xfrm>
            <a:off x="1741440" y="2993760"/>
            <a:ext cx="8709840" cy="3560040"/>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 name="TextShape 1"/>
          <p:cNvSpPr txBox="1"/>
          <p:nvPr/>
        </p:nvSpPr>
        <p:spPr>
          <a:xfrm>
            <a:off x="1980120" y="273600"/>
            <a:ext cx="8228520" cy="1144800"/>
          </a:xfrm>
          <a:prstGeom prst="rect">
            <a:avLst/>
          </a:prstGeom>
          <a:noFill/>
          <a:ln>
            <a:noFill/>
          </a:ln>
        </p:spPr>
        <p:txBody>
          <a:bodyPr lIns="0" tIns="38880" rIns="0" bIns="0" anchor="ctr"/>
          <a:lstStyle/>
          <a:p>
            <a:pPr algn="ctr">
              <a:lnSpc>
                <a:spcPct val="93000"/>
              </a:lnSpc>
            </a:pPr>
            <a:r>
              <a:rPr lang="en-US" sz="100">
                <a:solidFill>
                  <a:srgbClr val="000000"/>
                </a:solidFill>
                <a:latin typeface="Arial"/>
              </a:rPr>
              <a:t>End effect</a:t>
            </a:r>
            <a:endParaRPr/>
          </a:p>
        </p:txBody>
      </p:sp>
      <p:sp>
        <p:nvSpPr>
          <p:cNvPr id="201" name="TextShape 2"/>
          <p:cNvSpPr txBox="1"/>
          <p:nvPr/>
        </p:nvSpPr>
        <p:spPr>
          <a:xfrm>
            <a:off x="1607520" y="4348800"/>
            <a:ext cx="9060480" cy="4526280"/>
          </a:xfrm>
          <a:prstGeom prst="rect">
            <a:avLst/>
          </a:prstGeom>
          <a:noFill/>
          <a:ln>
            <a:noFill/>
          </a:ln>
        </p:spPr>
        <p:txBody>
          <a:bodyPr lIns="0" tIns="15840" rIns="0" bIns="0"/>
          <a:lstStyle/>
          <a:p>
            <a:pPr marL="285750" indent="-285750">
              <a:lnSpc>
                <a:spcPct val="93000"/>
              </a:lnSpc>
              <a:buSzPct val="45000"/>
              <a:buFont typeface="Arial"/>
              <a:buChar char="•"/>
            </a:pPr>
            <a:r>
              <a:rPr lang="en-US" dirty="0">
                <a:solidFill>
                  <a:srgbClr val="000000"/>
                </a:solidFill>
                <a:latin typeface="Arial"/>
              </a:rPr>
              <a:t>At each end of signal there is only partial overlap between x[n] and h[n]. </a:t>
            </a:r>
            <a:endParaRPr dirty="0"/>
          </a:p>
          <a:p>
            <a:pPr marL="285750" indent="-285750">
              <a:lnSpc>
                <a:spcPct val="93000"/>
              </a:lnSpc>
              <a:buSzPct val="45000"/>
              <a:buFont typeface="Arial"/>
              <a:buChar char="•"/>
            </a:pPr>
            <a:r>
              <a:rPr lang="en-US" dirty="0">
                <a:solidFill>
                  <a:srgbClr val="000000"/>
                </a:solidFill>
                <a:latin typeface="Arial"/>
              </a:rPr>
              <a:t>If h[n] has length M, first and last M-1 samples of y[n] are based on less information → transients.</a:t>
            </a:r>
            <a:endParaRPr dirty="0"/>
          </a:p>
          <a:p>
            <a:pPr marL="285750" indent="-285750">
              <a:lnSpc>
                <a:spcPct val="93000"/>
              </a:lnSpc>
              <a:buSzPct val="45000"/>
              <a:buFont typeface="Arial"/>
              <a:buChar char="•"/>
            </a:pPr>
            <a:r>
              <a:rPr lang="en-US" b="1" dirty="0">
                <a:solidFill>
                  <a:srgbClr val="000000"/>
                </a:solidFill>
                <a:latin typeface="Arial"/>
              </a:rPr>
              <a:t>Rule: embed the signal of interest in the middle of your discrete time series</a:t>
            </a:r>
            <a:endParaRPr dirty="0"/>
          </a:p>
          <a:p>
            <a:pPr marL="285750" indent="-285750">
              <a:lnSpc>
                <a:spcPct val="93000"/>
              </a:lnSpc>
              <a:buSzPct val="45000"/>
              <a:buFont typeface="Arial"/>
              <a:buChar char="•"/>
            </a:pPr>
            <a:r>
              <a:rPr lang="en-US" b="1" dirty="0">
                <a:solidFill>
                  <a:srgbClr val="000000"/>
                </a:solidFill>
                <a:latin typeface="Arial"/>
              </a:rPr>
              <a:t>Filtering is convolution</a:t>
            </a:r>
            <a:endParaRPr dirty="0"/>
          </a:p>
        </p:txBody>
      </p:sp>
      <p:pic>
        <p:nvPicPr>
          <p:cNvPr id="202" name="Picture 201"/>
          <p:cNvPicPr/>
          <p:nvPr/>
        </p:nvPicPr>
        <p:blipFill>
          <a:blip r:embed="rId3"/>
          <a:stretch/>
        </p:blipFill>
        <p:spPr>
          <a:xfrm>
            <a:off x="1607520" y="579960"/>
            <a:ext cx="9142920" cy="3309480"/>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TextShape 1"/>
          <p:cNvSpPr txBox="1"/>
          <p:nvPr/>
        </p:nvSpPr>
        <p:spPr>
          <a:xfrm>
            <a:off x="-881160" y="0"/>
            <a:ext cx="8228520" cy="1144800"/>
          </a:xfrm>
          <a:prstGeom prst="rect">
            <a:avLst/>
          </a:prstGeom>
          <a:noFill/>
          <a:ln>
            <a:noFill/>
          </a:ln>
        </p:spPr>
        <p:txBody>
          <a:bodyPr lIns="0" tIns="38880" rIns="0" bIns="0" anchor="ctr"/>
          <a:lstStyle/>
          <a:p>
            <a:pPr algn="ctr">
              <a:lnSpc>
                <a:spcPct val="93000"/>
              </a:lnSpc>
            </a:pPr>
            <a:r>
              <a:rPr lang="en-US" sz="100">
                <a:solidFill>
                  <a:srgbClr val="000000"/>
                </a:solidFill>
                <a:latin typeface="Arial"/>
              </a:rPr>
              <a:t>Delta function</a:t>
            </a:r>
            <a:endParaRPr/>
          </a:p>
        </p:txBody>
      </p:sp>
      <p:pic>
        <p:nvPicPr>
          <p:cNvPr id="204" name="Picture 203"/>
          <p:cNvPicPr/>
          <p:nvPr/>
        </p:nvPicPr>
        <p:blipFill>
          <a:blip r:embed="rId3"/>
          <a:stretch/>
        </p:blipFill>
        <p:spPr>
          <a:xfrm>
            <a:off x="5256480" y="0"/>
            <a:ext cx="4791240" cy="6857640"/>
          </a:xfrm>
          <a:prstGeom prst="rect">
            <a:avLst/>
          </a:prstGeom>
          <a:ln>
            <a:noFill/>
          </a:ln>
        </p:spPr>
      </p:pic>
      <p:pic>
        <p:nvPicPr>
          <p:cNvPr id="205" name="Picture 204"/>
          <p:cNvPicPr/>
          <p:nvPr/>
        </p:nvPicPr>
        <p:blipFill>
          <a:blip r:embed="rId4"/>
          <a:stretch/>
        </p:blipFill>
        <p:spPr>
          <a:xfrm>
            <a:off x="5511720" y="995040"/>
            <a:ext cx="1736640" cy="501120"/>
          </a:xfrm>
          <a:prstGeom prst="rect">
            <a:avLst/>
          </a:prstGeom>
          <a:ln>
            <a:noFill/>
          </a:ln>
        </p:spPr>
      </p:pic>
      <p:pic>
        <p:nvPicPr>
          <p:cNvPr id="206" name="Picture 205"/>
          <p:cNvPicPr/>
          <p:nvPr/>
        </p:nvPicPr>
        <p:blipFill>
          <a:blip r:embed="rId5"/>
          <a:stretch/>
        </p:blipFill>
        <p:spPr>
          <a:xfrm>
            <a:off x="5520000" y="2737440"/>
            <a:ext cx="1728360" cy="388800"/>
          </a:xfrm>
          <a:prstGeom prst="rect">
            <a:avLst/>
          </a:prstGeom>
          <a:ln>
            <a:noFill/>
          </a:ln>
        </p:spPr>
      </p:pic>
      <p:pic>
        <p:nvPicPr>
          <p:cNvPr id="207" name="Picture 206"/>
          <p:cNvPicPr/>
          <p:nvPr/>
        </p:nvPicPr>
        <p:blipFill>
          <a:blip r:embed="rId6"/>
          <a:stretch/>
        </p:blipFill>
        <p:spPr>
          <a:xfrm>
            <a:off x="5504160" y="4561920"/>
            <a:ext cx="1909800" cy="302400"/>
          </a:xfrm>
          <a:prstGeom prst="rect">
            <a:avLst/>
          </a:prstGeom>
          <a:ln>
            <a:noFill/>
          </a:ln>
        </p:spPr>
      </p:pic>
      <p:sp>
        <p:nvSpPr>
          <p:cNvPr id="208" name="CustomShape 2"/>
          <p:cNvSpPr/>
          <p:nvPr/>
        </p:nvSpPr>
        <p:spPr>
          <a:xfrm>
            <a:off x="2269560" y="528518"/>
            <a:ext cx="2986920" cy="545760"/>
          </a:xfrm>
          <a:prstGeom prst="rect">
            <a:avLst/>
          </a:prstGeom>
          <a:noFill/>
          <a:ln>
            <a:noFill/>
          </a:ln>
        </p:spPr>
        <p:style>
          <a:lnRef idx="0">
            <a:scrgbClr r="0" g="0" b="0"/>
          </a:lnRef>
          <a:fillRef idx="0">
            <a:scrgbClr r="0" g="0" b="0"/>
          </a:fillRef>
          <a:effectRef idx="0">
            <a:scrgbClr r="0" g="0" b="0"/>
          </a:effectRef>
          <a:fontRef idx="minor"/>
        </p:style>
        <p:txBody>
          <a:bodyPr lIns="90000" tIns="60840" rIns="90000" bIns="45000"/>
          <a:lstStyle/>
          <a:p>
            <a:pPr>
              <a:lnSpc>
                <a:spcPct val="93000"/>
              </a:lnSpc>
            </a:pPr>
            <a:r>
              <a:rPr lang="en-US" sz="2000" dirty="0">
                <a:solidFill>
                  <a:srgbClr val="000000"/>
                </a:solidFill>
                <a:latin typeface="Arial"/>
              </a:rPr>
              <a:t>Passes the entire signal (all frequencies equally)</a:t>
            </a:r>
            <a:endParaRPr sz="2000" dirty="0"/>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TextShape 1"/>
          <p:cNvSpPr txBox="1"/>
          <p:nvPr/>
        </p:nvSpPr>
        <p:spPr>
          <a:xfrm>
            <a:off x="1980120" y="273600"/>
            <a:ext cx="8228520" cy="1144800"/>
          </a:xfrm>
          <a:prstGeom prst="rect">
            <a:avLst/>
          </a:prstGeom>
          <a:noFill/>
          <a:ln>
            <a:noFill/>
          </a:ln>
        </p:spPr>
        <p:txBody>
          <a:bodyPr lIns="0" tIns="38880" rIns="0" bIns="0" anchor="ctr"/>
          <a:lstStyle/>
          <a:p>
            <a:pPr algn="ctr">
              <a:lnSpc>
                <a:spcPct val="93000"/>
              </a:lnSpc>
            </a:pPr>
            <a:r>
              <a:rPr lang="en-US" sz="100">
                <a:solidFill>
                  <a:srgbClr val="000000"/>
                </a:solidFill>
                <a:latin typeface="Arial"/>
              </a:rPr>
              <a:t>Calculus</a:t>
            </a:r>
            <a:endParaRPr/>
          </a:p>
        </p:txBody>
      </p:sp>
      <p:sp>
        <p:nvSpPr>
          <p:cNvPr id="210" name="TextShape 2"/>
          <p:cNvSpPr txBox="1"/>
          <p:nvPr/>
        </p:nvSpPr>
        <p:spPr>
          <a:xfrm>
            <a:off x="1980120" y="1495260"/>
            <a:ext cx="8228520" cy="4526280"/>
          </a:xfrm>
          <a:prstGeom prst="rect">
            <a:avLst/>
          </a:prstGeom>
          <a:noFill/>
          <a:ln>
            <a:noFill/>
          </a:ln>
        </p:spPr>
        <p:txBody>
          <a:bodyPr lIns="0" tIns="28080" rIns="0" bIns="0"/>
          <a:lstStyle/>
          <a:p>
            <a:pPr>
              <a:lnSpc>
                <a:spcPct val="93000"/>
              </a:lnSpc>
            </a:pPr>
            <a:r>
              <a:rPr lang="en-US" sz="2400" dirty="0">
                <a:solidFill>
                  <a:srgbClr val="000000"/>
                </a:solidFill>
                <a:latin typeface="Arial"/>
              </a:rPr>
              <a:t>First difference / Discrete Derivative</a:t>
            </a:r>
            <a:endParaRPr sz="2400" dirty="0"/>
          </a:p>
          <a:p>
            <a:pPr>
              <a:lnSpc>
                <a:spcPct val="93000"/>
              </a:lnSpc>
            </a:pPr>
            <a:endParaRPr dirty="0"/>
          </a:p>
          <a:p>
            <a:pPr>
              <a:lnSpc>
                <a:spcPct val="93000"/>
              </a:lnSpc>
            </a:pPr>
            <a:endParaRPr dirty="0"/>
          </a:p>
          <a:p>
            <a:pPr>
              <a:lnSpc>
                <a:spcPct val="93000"/>
              </a:lnSpc>
            </a:pPr>
            <a:endParaRPr dirty="0"/>
          </a:p>
          <a:p>
            <a:pPr>
              <a:lnSpc>
                <a:spcPct val="93000"/>
              </a:lnSpc>
            </a:pPr>
            <a:endParaRPr lang="en-US" sz="2400" dirty="0">
              <a:solidFill>
                <a:srgbClr val="000000"/>
              </a:solidFill>
              <a:latin typeface="Arial"/>
            </a:endParaRPr>
          </a:p>
          <a:p>
            <a:pPr>
              <a:lnSpc>
                <a:spcPct val="93000"/>
              </a:lnSpc>
            </a:pPr>
            <a:endParaRPr lang="en-US" sz="2400" dirty="0">
              <a:solidFill>
                <a:srgbClr val="000000"/>
              </a:solidFill>
              <a:latin typeface="Arial"/>
            </a:endParaRPr>
          </a:p>
          <a:p>
            <a:pPr>
              <a:lnSpc>
                <a:spcPct val="93000"/>
              </a:lnSpc>
            </a:pPr>
            <a:endParaRPr lang="en-US" sz="2400" dirty="0">
              <a:solidFill>
                <a:srgbClr val="000000"/>
              </a:solidFill>
              <a:latin typeface="Arial"/>
            </a:endParaRPr>
          </a:p>
          <a:p>
            <a:pPr>
              <a:lnSpc>
                <a:spcPct val="93000"/>
              </a:lnSpc>
            </a:pPr>
            <a:endParaRPr lang="en-US" sz="2400" dirty="0">
              <a:solidFill>
                <a:srgbClr val="000000"/>
              </a:solidFill>
              <a:latin typeface="Arial"/>
            </a:endParaRPr>
          </a:p>
          <a:p>
            <a:pPr>
              <a:lnSpc>
                <a:spcPct val="93000"/>
              </a:lnSpc>
            </a:pPr>
            <a:r>
              <a:rPr lang="en-US" sz="2400" dirty="0">
                <a:solidFill>
                  <a:srgbClr val="000000"/>
                </a:solidFill>
                <a:latin typeface="Arial"/>
              </a:rPr>
              <a:t>Running sum / Discrete Integral</a:t>
            </a:r>
            <a:endParaRPr sz="2400" dirty="0"/>
          </a:p>
        </p:txBody>
      </p:sp>
      <p:pic>
        <p:nvPicPr>
          <p:cNvPr id="211" name="Picture 210"/>
          <p:cNvPicPr/>
          <p:nvPr/>
        </p:nvPicPr>
        <p:blipFill>
          <a:blip r:embed="rId3"/>
          <a:stretch/>
        </p:blipFill>
        <p:spPr>
          <a:xfrm>
            <a:off x="2147160" y="2073600"/>
            <a:ext cx="4933800" cy="1684800"/>
          </a:xfrm>
          <a:prstGeom prst="rect">
            <a:avLst/>
          </a:prstGeom>
          <a:ln>
            <a:noFill/>
          </a:ln>
        </p:spPr>
      </p:pic>
      <p:pic>
        <p:nvPicPr>
          <p:cNvPr id="212" name="Picture 211"/>
          <p:cNvPicPr/>
          <p:nvPr/>
        </p:nvPicPr>
        <p:blipFill>
          <a:blip r:embed="rId4"/>
          <a:stretch/>
        </p:blipFill>
        <p:spPr>
          <a:xfrm>
            <a:off x="7350498" y="2566432"/>
            <a:ext cx="2047423" cy="502209"/>
          </a:xfrm>
          <a:prstGeom prst="rect">
            <a:avLst/>
          </a:prstGeom>
          <a:ln>
            <a:noFill/>
          </a:ln>
        </p:spPr>
      </p:pic>
      <p:pic>
        <p:nvPicPr>
          <p:cNvPr id="213" name="Picture 212"/>
          <p:cNvPicPr/>
          <p:nvPr/>
        </p:nvPicPr>
        <p:blipFill>
          <a:blip r:embed="rId5"/>
          <a:stretch/>
        </p:blipFill>
        <p:spPr>
          <a:xfrm>
            <a:off x="2187840" y="4561920"/>
            <a:ext cx="4812840" cy="1728360"/>
          </a:xfrm>
          <a:prstGeom prst="rect">
            <a:avLst/>
          </a:prstGeom>
          <a:ln>
            <a:noFill/>
          </a:ln>
        </p:spPr>
      </p:pic>
      <p:pic>
        <p:nvPicPr>
          <p:cNvPr id="214" name="Picture 213"/>
          <p:cNvPicPr/>
          <p:nvPr/>
        </p:nvPicPr>
        <p:blipFill>
          <a:blip r:embed="rId6"/>
          <a:stretch/>
        </p:blipFill>
        <p:spPr>
          <a:xfrm>
            <a:off x="7350498" y="4949546"/>
            <a:ext cx="2137423" cy="578975"/>
          </a:xfrm>
          <a:prstGeom prst="rect">
            <a:avLst/>
          </a:prstGeom>
          <a:ln>
            <a:noFill/>
          </a:ln>
        </p:spPr>
      </p:pic>
      <p:sp>
        <p:nvSpPr>
          <p:cNvPr id="215" name="CustomShape 3"/>
          <p:cNvSpPr/>
          <p:nvPr/>
        </p:nvSpPr>
        <p:spPr>
          <a:xfrm>
            <a:off x="7745160" y="5556960"/>
            <a:ext cx="1990080" cy="779040"/>
          </a:xfrm>
          <a:prstGeom prst="rect">
            <a:avLst/>
          </a:prstGeom>
          <a:noFill/>
          <a:ln>
            <a:noFill/>
          </a:ln>
        </p:spPr>
        <p:style>
          <a:lnRef idx="0">
            <a:scrgbClr r="0" g="0" b="0"/>
          </a:lnRef>
          <a:fillRef idx="0">
            <a:scrgbClr r="0" g="0" b="0"/>
          </a:fillRef>
          <a:effectRef idx="0">
            <a:scrgbClr r="0" g="0" b="0"/>
          </a:effectRef>
          <a:fontRef idx="minor"/>
        </p:style>
        <p:txBody>
          <a:bodyPr lIns="90000" tIns="60840" rIns="90000" bIns="45000"/>
          <a:lstStyle/>
          <a:p>
            <a:pPr>
              <a:lnSpc>
                <a:spcPct val="93000"/>
              </a:lnSpc>
            </a:pPr>
            <a:r>
              <a:rPr lang="en-US" sz="1640">
                <a:solidFill>
                  <a:srgbClr val="000000"/>
                </a:solidFill>
                <a:latin typeface="Arial"/>
              </a:rPr>
              <a:t>Recurrence relation</a:t>
            </a:r>
            <a:endParaRPr/>
          </a:p>
          <a:p>
            <a:pPr>
              <a:lnSpc>
                <a:spcPct val="93000"/>
              </a:lnSpc>
            </a:pPr>
            <a:r>
              <a:rPr lang="en-US" sz="1640">
                <a:solidFill>
                  <a:srgbClr val="000000"/>
                </a:solidFill>
                <a:latin typeface="Arial"/>
              </a:rPr>
              <a:t>(recursion) or difference equation</a:t>
            </a:r>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 name="TextShape 2"/>
          <p:cNvSpPr txBox="1"/>
          <p:nvPr/>
        </p:nvSpPr>
        <p:spPr>
          <a:xfrm>
            <a:off x="1980120" y="1603800"/>
            <a:ext cx="8228520" cy="4526280"/>
          </a:xfrm>
          <a:prstGeom prst="rect">
            <a:avLst/>
          </a:prstGeom>
          <a:noFill/>
          <a:ln>
            <a:noFill/>
          </a:ln>
        </p:spPr>
        <p:txBody>
          <a:bodyPr lIns="0" tIns="28080" rIns="0" bIns="0"/>
          <a:lstStyle/>
          <a:p>
            <a:pPr marL="457200" indent="-457200">
              <a:lnSpc>
                <a:spcPct val="93000"/>
              </a:lnSpc>
              <a:buSzPct val="45000"/>
              <a:buFont typeface="Arial"/>
              <a:buChar char="•"/>
            </a:pPr>
            <a:r>
              <a:rPr lang="en-US" sz="2800" dirty="0">
                <a:solidFill>
                  <a:srgbClr val="000000"/>
                </a:solidFill>
                <a:latin typeface="Arial"/>
              </a:rPr>
              <a:t>Adjacent positive values smooth data</a:t>
            </a:r>
            <a:endParaRPr sz="2800" dirty="0"/>
          </a:p>
        </p:txBody>
      </p:sp>
      <p:pic>
        <p:nvPicPr>
          <p:cNvPr id="218" name="Picture 217"/>
          <p:cNvPicPr/>
          <p:nvPr/>
        </p:nvPicPr>
        <p:blipFill>
          <a:blip r:embed="rId3"/>
          <a:stretch/>
        </p:blipFill>
        <p:spPr>
          <a:xfrm>
            <a:off x="3044640" y="2178720"/>
            <a:ext cx="6100200" cy="4622760"/>
          </a:xfrm>
          <a:prstGeom prst="rect">
            <a:avLst/>
          </a:prstGeom>
          <a:ln>
            <a:noFill/>
          </a:ln>
        </p:spPr>
      </p:pic>
      <p:sp>
        <p:nvSpPr>
          <p:cNvPr id="2" name="TextBox 1"/>
          <p:cNvSpPr txBox="1"/>
          <p:nvPr/>
        </p:nvSpPr>
        <p:spPr>
          <a:xfrm>
            <a:off x="2676206" y="432103"/>
            <a:ext cx="6468634" cy="584776"/>
          </a:xfrm>
          <a:prstGeom prst="rect">
            <a:avLst/>
          </a:prstGeom>
          <a:noFill/>
        </p:spPr>
        <p:txBody>
          <a:bodyPr wrap="square" rtlCol="0">
            <a:spAutoFit/>
          </a:bodyPr>
          <a:lstStyle/>
          <a:p>
            <a:r>
              <a:rPr lang="en-US" sz="3200" dirty="0"/>
              <a:t>Low Pass Filters</a:t>
            </a: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 name="TextShape 1"/>
          <p:cNvSpPr txBox="1"/>
          <p:nvPr/>
        </p:nvSpPr>
        <p:spPr>
          <a:xfrm>
            <a:off x="1980120" y="273600"/>
            <a:ext cx="8228520" cy="1144800"/>
          </a:xfrm>
          <a:prstGeom prst="rect">
            <a:avLst/>
          </a:prstGeom>
          <a:noFill/>
          <a:ln>
            <a:noFill/>
          </a:ln>
        </p:spPr>
        <p:txBody>
          <a:bodyPr lIns="0" tIns="38880" rIns="0" bIns="0" anchor="ctr"/>
          <a:lstStyle/>
          <a:p>
            <a:pPr algn="ctr">
              <a:lnSpc>
                <a:spcPct val="93000"/>
              </a:lnSpc>
            </a:pPr>
            <a:r>
              <a:rPr lang="en-US" sz="100">
                <a:solidFill>
                  <a:srgbClr val="000000"/>
                </a:solidFill>
                <a:latin typeface="Arial"/>
              </a:rPr>
              <a:t>High pass filters</a:t>
            </a:r>
            <a:endParaRPr/>
          </a:p>
        </p:txBody>
      </p:sp>
      <p:sp>
        <p:nvSpPr>
          <p:cNvPr id="220" name="TextShape 2"/>
          <p:cNvSpPr txBox="1"/>
          <p:nvPr/>
        </p:nvSpPr>
        <p:spPr>
          <a:xfrm>
            <a:off x="1980120" y="1603800"/>
            <a:ext cx="8228520" cy="4526280"/>
          </a:xfrm>
          <a:prstGeom prst="rect">
            <a:avLst/>
          </a:prstGeom>
          <a:noFill/>
          <a:ln>
            <a:noFill/>
          </a:ln>
        </p:spPr>
        <p:txBody>
          <a:bodyPr lIns="0" tIns="28080" rIns="0" bIns="0"/>
          <a:lstStyle/>
          <a:p>
            <a:pPr>
              <a:lnSpc>
                <a:spcPct val="93000"/>
              </a:lnSpc>
              <a:buSzPct val="45000"/>
              <a:buFont typeface="Wingdings" charset="2"/>
              <a:buChar char=""/>
            </a:pPr>
            <a:r>
              <a:rPr lang="en-US" sz="2800" dirty="0">
                <a:solidFill>
                  <a:srgbClr val="000000"/>
                </a:solidFill>
                <a:latin typeface="Arial"/>
              </a:rPr>
              <a:t> Spike surrounded by negative values</a:t>
            </a:r>
            <a:endParaRPr sz="2800" dirty="0"/>
          </a:p>
        </p:txBody>
      </p:sp>
      <p:pic>
        <p:nvPicPr>
          <p:cNvPr id="221" name="Picture 220"/>
          <p:cNvPicPr/>
          <p:nvPr/>
        </p:nvPicPr>
        <p:blipFill>
          <a:blip r:embed="rId3"/>
          <a:stretch/>
        </p:blipFill>
        <p:spPr>
          <a:xfrm>
            <a:off x="3133920" y="2322720"/>
            <a:ext cx="6022800" cy="4458240"/>
          </a:xfrm>
          <a:prstGeom prst="rect">
            <a:avLst/>
          </a:prstGeom>
          <a:ln>
            <a:noFill/>
          </a:ln>
        </p:spPr>
      </p:pic>
      <p:sp>
        <p:nvSpPr>
          <p:cNvPr id="5" name="TextBox 4"/>
          <p:cNvSpPr txBox="1"/>
          <p:nvPr/>
        </p:nvSpPr>
        <p:spPr>
          <a:xfrm>
            <a:off x="2676206" y="432103"/>
            <a:ext cx="6468634" cy="584776"/>
          </a:xfrm>
          <a:prstGeom prst="rect">
            <a:avLst/>
          </a:prstGeom>
          <a:noFill/>
        </p:spPr>
        <p:txBody>
          <a:bodyPr wrap="square" rtlCol="0">
            <a:spAutoFit/>
          </a:bodyPr>
          <a:lstStyle/>
          <a:p>
            <a:r>
              <a:rPr lang="en-US" sz="3200" dirty="0"/>
              <a:t>High Pass Filters</a:t>
            </a: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 name="TextShape 1"/>
          <p:cNvSpPr txBox="1"/>
          <p:nvPr/>
        </p:nvSpPr>
        <p:spPr>
          <a:xfrm>
            <a:off x="1980120" y="273600"/>
            <a:ext cx="8228520" cy="1144800"/>
          </a:xfrm>
          <a:prstGeom prst="rect">
            <a:avLst/>
          </a:prstGeom>
          <a:noFill/>
          <a:ln>
            <a:noFill/>
          </a:ln>
        </p:spPr>
        <p:txBody>
          <a:bodyPr lIns="0" tIns="38880" rIns="0" bIns="0" anchor="ctr"/>
          <a:lstStyle/>
          <a:p>
            <a:pPr algn="ctr">
              <a:lnSpc>
                <a:spcPct val="93000"/>
              </a:lnSpc>
            </a:pPr>
            <a:r>
              <a:rPr lang="en-US" sz="100">
                <a:solidFill>
                  <a:srgbClr val="000000"/>
                </a:solidFill>
                <a:latin typeface="Arial"/>
              </a:rPr>
              <a:t>Causality</a:t>
            </a:r>
            <a:endParaRPr/>
          </a:p>
        </p:txBody>
      </p:sp>
      <p:sp>
        <p:nvSpPr>
          <p:cNvPr id="223" name="TextShape 2"/>
          <p:cNvSpPr txBox="1"/>
          <p:nvPr/>
        </p:nvSpPr>
        <p:spPr>
          <a:xfrm>
            <a:off x="1980120" y="1198080"/>
            <a:ext cx="8228520" cy="4526280"/>
          </a:xfrm>
          <a:prstGeom prst="rect">
            <a:avLst/>
          </a:prstGeom>
          <a:noFill/>
          <a:ln>
            <a:noFill/>
          </a:ln>
        </p:spPr>
        <p:txBody>
          <a:bodyPr lIns="0" tIns="15840" rIns="0" bIns="0"/>
          <a:lstStyle/>
          <a:p>
            <a:pPr marL="285750" indent="-285750">
              <a:lnSpc>
                <a:spcPct val="93000"/>
              </a:lnSpc>
              <a:buSzPct val="45000"/>
              <a:buFont typeface="Arial"/>
              <a:buChar char="•"/>
            </a:pPr>
            <a:r>
              <a:rPr lang="en-US" dirty="0">
                <a:solidFill>
                  <a:srgbClr val="000000"/>
                </a:solidFill>
                <a:latin typeface="Arial"/>
              </a:rPr>
              <a:t>All real systems (e.g. analog electronics) are causal. They cannot respond to future values.</a:t>
            </a:r>
            <a:endParaRPr dirty="0"/>
          </a:p>
          <a:p>
            <a:pPr marL="285750" indent="-285750">
              <a:lnSpc>
                <a:spcPct val="93000"/>
              </a:lnSpc>
              <a:buSzPct val="45000"/>
              <a:buFont typeface="Arial"/>
              <a:buChar char="•"/>
            </a:pPr>
            <a:r>
              <a:rPr lang="en-US" dirty="0">
                <a:solidFill>
                  <a:srgbClr val="000000"/>
                </a:solidFill>
                <a:latin typeface="Arial"/>
              </a:rPr>
              <a:t>Digital systems(</a:t>
            </a:r>
            <a:r>
              <a:rPr lang="en-US" dirty="0" err="1">
                <a:solidFill>
                  <a:srgbClr val="000000"/>
                </a:solidFill>
                <a:latin typeface="Arial"/>
              </a:rPr>
              <a:t>e.g</a:t>
            </a:r>
            <a:r>
              <a:rPr lang="en-US" dirty="0">
                <a:solidFill>
                  <a:srgbClr val="000000"/>
                </a:solidFill>
                <a:latin typeface="Arial"/>
              </a:rPr>
              <a:t> filters) can be non-causal, because data can be stored first, processed later.</a:t>
            </a:r>
            <a:endParaRPr dirty="0"/>
          </a:p>
        </p:txBody>
      </p:sp>
      <p:pic>
        <p:nvPicPr>
          <p:cNvPr id="224" name="Picture 223"/>
          <p:cNvPicPr/>
          <p:nvPr/>
        </p:nvPicPr>
        <p:blipFill>
          <a:blip r:embed="rId3"/>
          <a:stretch/>
        </p:blipFill>
        <p:spPr>
          <a:xfrm>
            <a:off x="3103320" y="2342880"/>
            <a:ext cx="6135120" cy="4458240"/>
          </a:xfrm>
          <a:prstGeom prst="rect">
            <a:avLst/>
          </a:prstGeom>
          <a:ln>
            <a:noFill/>
          </a:ln>
        </p:spPr>
      </p:pic>
      <p:sp>
        <p:nvSpPr>
          <p:cNvPr id="5" name="TextBox 4"/>
          <p:cNvSpPr txBox="1"/>
          <p:nvPr/>
        </p:nvSpPr>
        <p:spPr>
          <a:xfrm>
            <a:off x="2676206" y="432103"/>
            <a:ext cx="6468634" cy="584776"/>
          </a:xfrm>
          <a:prstGeom prst="rect">
            <a:avLst/>
          </a:prstGeom>
          <a:noFill/>
        </p:spPr>
        <p:txBody>
          <a:bodyPr wrap="square" rtlCol="0">
            <a:spAutoFit/>
          </a:bodyPr>
          <a:lstStyle/>
          <a:p>
            <a:r>
              <a:rPr lang="en-US" sz="3200" dirty="0"/>
              <a:t>Causality</a:t>
            </a: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 name="TextShape 1"/>
          <p:cNvSpPr txBox="1"/>
          <p:nvPr/>
        </p:nvSpPr>
        <p:spPr>
          <a:xfrm>
            <a:off x="1980120" y="273600"/>
            <a:ext cx="8228520" cy="1144800"/>
          </a:xfrm>
          <a:prstGeom prst="rect">
            <a:avLst/>
          </a:prstGeom>
          <a:noFill/>
          <a:ln>
            <a:noFill/>
          </a:ln>
        </p:spPr>
        <p:txBody>
          <a:bodyPr lIns="0" tIns="38880" rIns="0" bIns="0" anchor="ctr"/>
          <a:lstStyle/>
          <a:p>
            <a:pPr algn="ctr">
              <a:lnSpc>
                <a:spcPct val="93000"/>
              </a:lnSpc>
            </a:pPr>
            <a:r>
              <a:rPr lang="en-US" sz="100">
                <a:solidFill>
                  <a:srgbClr val="000000"/>
                </a:solidFill>
                <a:latin typeface="Arial"/>
              </a:rPr>
              <a:t>Phase linearity</a:t>
            </a:r>
            <a:endParaRPr/>
          </a:p>
        </p:txBody>
      </p:sp>
      <p:pic>
        <p:nvPicPr>
          <p:cNvPr id="226" name="Picture 225"/>
          <p:cNvPicPr/>
          <p:nvPr/>
        </p:nvPicPr>
        <p:blipFill>
          <a:blip r:embed="rId3"/>
          <a:stretch/>
        </p:blipFill>
        <p:spPr>
          <a:xfrm>
            <a:off x="3100800" y="1520640"/>
            <a:ext cx="5987520" cy="4423680"/>
          </a:xfrm>
          <a:prstGeom prst="rect">
            <a:avLst/>
          </a:prstGeom>
          <a:ln>
            <a:noFill/>
          </a:ln>
        </p:spPr>
      </p:pic>
      <p:sp>
        <p:nvSpPr>
          <p:cNvPr id="227" name="CustomShape 2"/>
          <p:cNvSpPr/>
          <p:nvPr/>
        </p:nvSpPr>
        <p:spPr>
          <a:xfrm>
            <a:off x="1689240" y="1578240"/>
            <a:ext cx="1575360" cy="3100320"/>
          </a:xfrm>
          <a:prstGeom prst="rect">
            <a:avLst/>
          </a:prstGeom>
          <a:noFill/>
          <a:ln>
            <a:noFill/>
          </a:ln>
        </p:spPr>
        <p:style>
          <a:lnRef idx="0">
            <a:scrgbClr r="0" g="0" b="0"/>
          </a:lnRef>
          <a:fillRef idx="0">
            <a:scrgbClr r="0" g="0" b="0"/>
          </a:fillRef>
          <a:effectRef idx="0">
            <a:scrgbClr r="0" g="0" b="0"/>
          </a:effectRef>
          <a:fontRef idx="minor"/>
        </p:style>
        <p:txBody>
          <a:bodyPr lIns="90000" tIns="60840" rIns="90000" bIns="45000"/>
          <a:lstStyle/>
          <a:p>
            <a:pPr>
              <a:lnSpc>
                <a:spcPct val="93000"/>
              </a:lnSpc>
            </a:pPr>
            <a:r>
              <a:rPr lang="en-US" sz="1640">
                <a:solidFill>
                  <a:srgbClr val="000000"/>
                </a:solidFill>
                <a:latin typeface="Arial"/>
              </a:rPr>
              <a:t>ZERO PHASE?</a:t>
            </a:r>
            <a:endParaRPr/>
          </a:p>
          <a:p>
            <a:pPr>
              <a:lnSpc>
                <a:spcPct val="93000"/>
              </a:lnSpc>
            </a:pPr>
            <a:endParaRPr/>
          </a:p>
          <a:p>
            <a:pPr>
              <a:lnSpc>
                <a:spcPct val="93000"/>
              </a:lnSpc>
            </a:pPr>
            <a:r>
              <a:rPr lang="en-US" sz="1640">
                <a:solidFill>
                  <a:srgbClr val="000000"/>
                </a:solidFill>
                <a:latin typeface="Arial"/>
              </a:rPr>
              <a:t>Think of cosine waves / even functions</a:t>
            </a:r>
            <a:endParaRPr/>
          </a:p>
          <a:p>
            <a:pPr>
              <a:lnSpc>
                <a:spcPct val="93000"/>
              </a:lnSpc>
            </a:pPr>
            <a:endParaRPr/>
          </a:p>
          <a:p>
            <a:pPr>
              <a:lnSpc>
                <a:spcPct val="93000"/>
              </a:lnSpc>
            </a:pPr>
            <a:r>
              <a:rPr lang="en-US" sz="1640">
                <a:solidFill>
                  <a:srgbClr val="000000"/>
                </a:solidFill>
                <a:latin typeface="Arial"/>
              </a:rPr>
              <a:t>For all frequency components, phase must be zero, else not symmetrical</a:t>
            </a:r>
            <a:endParaRPr/>
          </a:p>
        </p:txBody>
      </p:sp>
      <p:sp>
        <p:nvSpPr>
          <p:cNvPr id="228" name="CustomShape 3"/>
          <p:cNvSpPr/>
          <p:nvPr/>
        </p:nvSpPr>
        <p:spPr>
          <a:xfrm>
            <a:off x="1689240" y="1578240"/>
            <a:ext cx="1575360" cy="3100320"/>
          </a:xfrm>
          <a:prstGeom prst="rect">
            <a:avLst/>
          </a:prstGeom>
          <a:noFill/>
          <a:ln>
            <a:noFill/>
          </a:ln>
        </p:spPr>
        <p:style>
          <a:lnRef idx="0">
            <a:scrgbClr r="0" g="0" b="0"/>
          </a:lnRef>
          <a:fillRef idx="0">
            <a:scrgbClr r="0" g="0" b="0"/>
          </a:fillRef>
          <a:effectRef idx="0">
            <a:scrgbClr r="0" g="0" b="0"/>
          </a:effectRef>
          <a:fontRef idx="minor"/>
        </p:style>
        <p:txBody>
          <a:bodyPr lIns="90000" tIns="60840" rIns="90000" bIns="45000"/>
          <a:lstStyle/>
          <a:p>
            <a:pPr>
              <a:lnSpc>
                <a:spcPct val="93000"/>
              </a:lnSpc>
            </a:pPr>
            <a:r>
              <a:rPr lang="en-US" sz="1640">
                <a:solidFill>
                  <a:srgbClr val="000000"/>
                </a:solidFill>
                <a:latin typeface="Arial"/>
              </a:rPr>
              <a:t>ZERO PHASE?</a:t>
            </a:r>
            <a:endParaRPr/>
          </a:p>
          <a:p>
            <a:pPr>
              <a:lnSpc>
                <a:spcPct val="93000"/>
              </a:lnSpc>
            </a:pPr>
            <a:endParaRPr/>
          </a:p>
          <a:p>
            <a:pPr>
              <a:lnSpc>
                <a:spcPct val="93000"/>
              </a:lnSpc>
            </a:pPr>
            <a:r>
              <a:rPr lang="en-US" sz="1640">
                <a:solidFill>
                  <a:srgbClr val="000000"/>
                </a:solidFill>
                <a:latin typeface="Arial"/>
              </a:rPr>
              <a:t>Think of cosine waves / even functions</a:t>
            </a:r>
            <a:endParaRPr/>
          </a:p>
          <a:p>
            <a:pPr>
              <a:lnSpc>
                <a:spcPct val="93000"/>
              </a:lnSpc>
            </a:pPr>
            <a:endParaRPr/>
          </a:p>
          <a:p>
            <a:pPr>
              <a:lnSpc>
                <a:spcPct val="93000"/>
              </a:lnSpc>
            </a:pPr>
            <a:r>
              <a:rPr lang="en-US" sz="1640">
                <a:solidFill>
                  <a:srgbClr val="000000"/>
                </a:solidFill>
                <a:latin typeface="Arial"/>
              </a:rPr>
              <a:t>For all frequency components, phase must be zero, else not symmetrical</a:t>
            </a:r>
            <a:endParaRPr/>
          </a:p>
        </p:txBody>
      </p:sp>
      <p:sp>
        <p:nvSpPr>
          <p:cNvPr id="229" name="CustomShape 4"/>
          <p:cNvSpPr/>
          <p:nvPr/>
        </p:nvSpPr>
        <p:spPr>
          <a:xfrm>
            <a:off x="9088320" y="1493280"/>
            <a:ext cx="1512000" cy="2636640"/>
          </a:xfrm>
          <a:prstGeom prst="rect">
            <a:avLst/>
          </a:prstGeom>
          <a:noFill/>
          <a:ln>
            <a:noFill/>
          </a:ln>
        </p:spPr>
        <p:style>
          <a:lnRef idx="0">
            <a:scrgbClr r="0" g="0" b="0"/>
          </a:lnRef>
          <a:fillRef idx="0">
            <a:scrgbClr r="0" g="0" b="0"/>
          </a:fillRef>
          <a:effectRef idx="0">
            <a:scrgbClr r="0" g="0" b="0"/>
          </a:effectRef>
          <a:fontRef idx="minor"/>
        </p:style>
        <p:txBody>
          <a:bodyPr lIns="90000" tIns="60840" rIns="90000" bIns="45000"/>
          <a:lstStyle/>
          <a:p>
            <a:pPr>
              <a:lnSpc>
                <a:spcPct val="93000"/>
              </a:lnSpc>
            </a:pPr>
            <a:r>
              <a:rPr lang="en-US" sz="1640">
                <a:solidFill>
                  <a:srgbClr val="000000"/>
                </a:solidFill>
                <a:latin typeface="Arial"/>
              </a:rPr>
              <a:t>LINEAR PHASE</a:t>
            </a:r>
            <a:endParaRPr/>
          </a:p>
          <a:p>
            <a:pPr>
              <a:lnSpc>
                <a:spcPct val="93000"/>
              </a:lnSpc>
            </a:pPr>
            <a:r>
              <a:rPr lang="en-US" sz="1640">
                <a:solidFill>
                  <a:srgbClr val="000000"/>
                </a:solidFill>
                <a:latin typeface="Arial"/>
              </a:rPr>
              <a:t>All frequencies shifted by same time, but that means a different number of wavelengths</a:t>
            </a:r>
            <a:endParaRPr/>
          </a:p>
        </p:txBody>
      </p:sp>
      <p:sp>
        <p:nvSpPr>
          <p:cNvPr id="7" name="TextBox 6"/>
          <p:cNvSpPr txBox="1"/>
          <p:nvPr/>
        </p:nvSpPr>
        <p:spPr>
          <a:xfrm>
            <a:off x="2676206" y="432103"/>
            <a:ext cx="6468634" cy="584776"/>
          </a:xfrm>
          <a:prstGeom prst="rect">
            <a:avLst/>
          </a:prstGeom>
          <a:noFill/>
        </p:spPr>
        <p:txBody>
          <a:bodyPr wrap="square" rtlCol="0">
            <a:spAutoFit/>
          </a:bodyPr>
          <a:lstStyle/>
          <a:p>
            <a:r>
              <a:rPr lang="en-US" sz="3200" dirty="0"/>
              <a:t>Linearity</a:t>
            </a: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 name="TextShape 1"/>
          <p:cNvSpPr txBox="1"/>
          <p:nvPr/>
        </p:nvSpPr>
        <p:spPr>
          <a:xfrm>
            <a:off x="1980120" y="273600"/>
            <a:ext cx="8228520" cy="1144800"/>
          </a:xfrm>
          <a:prstGeom prst="rect">
            <a:avLst/>
          </a:prstGeom>
          <a:noFill/>
          <a:ln>
            <a:noFill/>
          </a:ln>
        </p:spPr>
        <p:txBody>
          <a:bodyPr lIns="0" tIns="0" rIns="0" bIns="0" anchor="ctr"/>
          <a:lstStyle/>
          <a:p>
            <a:pPr algn="ctr"/>
            <a:endParaRPr/>
          </a:p>
        </p:txBody>
      </p:sp>
      <p:pic>
        <p:nvPicPr>
          <p:cNvPr id="231" name="Picture 230"/>
          <p:cNvPicPr/>
          <p:nvPr/>
        </p:nvPicPr>
        <p:blipFill>
          <a:blip r:embed="rId3"/>
          <a:stretch/>
        </p:blipFill>
        <p:spPr>
          <a:xfrm>
            <a:off x="5679840" y="1658880"/>
            <a:ext cx="2940703" cy="658764"/>
          </a:xfrm>
          <a:prstGeom prst="rect">
            <a:avLst/>
          </a:prstGeom>
          <a:ln>
            <a:noFill/>
          </a:ln>
        </p:spPr>
      </p:pic>
      <p:sp>
        <p:nvSpPr>
          <p:cNvPr id="232" name="CustomShape 2"/>
          <p:cNvSpPr/>
          <p:nvPr/>
        </p:nvSpPr>
        <p:spPr>
          <a:xfrm>
            <a:off x="2269920" y="1658880"/>
            <a:ext cx="3234240" cy="545760"/>
          </a:xfrm>
          <a:prstGeom prst="rect">
            <a:avLst/>
          </a:prstGeom>
          <a:noFill/>
          <a:ln>
            <a:noFill/>
          </a:ln>
        </p:spPr>
        <p:style>
          <a:lnRef idx="0">
            <a:scrgbClr r="0" g="0" b="0"/>
          </a:lnRef>
          <a:fillRef idx="0">
            <a:scrgbClr r="0" g="0" b="0"/>
          </a:fillRef>
          <a:effectRef idx="0">
            <a:scrgbClr r="0" g="0" b="0"/>
          </a:effectRef>
          <a:fontRef idx="minor"/>
        </p:style>
        <p:txBody>
          <a:bodyPr lIns="90000" tIns="60840" rIns="90000" bIns="45000"/>
          <a:lstStyle/>
          <a:p>
            <a:pPr>
              <a:lnSpc>
                <a:spcPct val="93000"/>
              </a:lnSpc>
            </a:pPr>
            <a:r>
              <a:rPr lang="en-US" sz="1640">
                <a:solidFill>
                  <a:srgbClr val="000000"/>
                </a:solidFill>
                <a:latin typeface="Arial"/>
              </a:rPr>
              <a:t>Commutative (order of operations does not matter)</a:t>
            </a:r>
            <a:endParaRPr/>
          </a:p>
        </p:txBody>
      </p:sp>
      <p:pic>
        <p:nvPicPr>
          <p:cNvPr id="233" name="Picture 232"/>
          <p:cNvPicPr/>
          <p:nvPr/>
        </p:nvPicPr>
        <p:blipFill>
          <a:blip r:embed="rId4"/>
          <a:stretch/>
        </p:blipFill>
        <p:spPr>
          <a:xfrm>
            <a:off x="5163924" y="2571840"/>
            <a:ext cx="4074516" cy="636198"/>
          </a:xfrm>
          <a:prstGeom prst="rect">
            <a:avLst/>
          </a:prstGeom>
          <a:ln>
            <a:noFill/>
          </a:ln>
        </p:spPr>
      </p:pic>
      <p:sp>
        <p:nvSpPr>
          <p:cNvPr id="234" name="CustomShape 3"/>
          <p:cNvSpPr/>
          <p:nvPr/>
        </p:nvSpPr>
        <p:spPr>
          <a:xfrm>
            <a:off x="2353080" y="2737440"/>
            <a:ext cx="1742760" cy="313920"/>
          </a:xfrm>
          <a:prstGeom prst="rect">
            <a:avLst/>
          </a:prstGeom>
          <a:noFill/>
          <a:ln>
            <a:noFill/>
          </a:ln>
        </p:spPr>
        <p:style>
          <a:lnRef idx="0">
            <a:scrgbClr r="0" g="0" b="0"/>
          </a:lnRef>
          <a:fillRef idx="0">
            <a:scrgbClr r="0" g="0" b="0"/>
          </a:fillRef>
          <a:effectRef idx="0">
            <a:scrgbClr r="0" g="0" b="0"/>
          </a:effectRef>
          <a:fontRef idx="minor"/>
        </p:style>
        <p:txBody>
          <a:bodyPr lIns="90000" tIns="60840" rIns="90000" bIns="45000"/>
          <a:lstStyle/>
          <a:p>
            <a:pPr>
              <a:lnSpc>
                <a:spcPct val="93000"/>
              </a:lnSpc>
            </a:pPr>
            <a:r>
              <a:rPr lang="en-US" sz="1640">
                <a:solidFill>
                  <a:srgbClr val="000000"/>
                </a:solidFill>
                <a:latin typeface="Arial"/>
              </a:rPr>
              <a:t>Associative</a:t>
            </a:r>
            <a:endParaRPr/>
          </a:p>
        </p:txBody>
      </p:sp>
      <p:pic>
        <p:nvPicPr>
          <p:cNvPr id="235" name="Picture 234"/>
          <p:cNvPicPr/>
          <p:nvPr/>
        </p:nvPicPr>
        <p:blipFill>
          <a:blip r:embed="rId5"/>
          <a:stretch/>
        </p:blipFill>
        <p:spPr>
          <a:xfrm>
            <a:off x="5671200" y="3504960"/>
            <a:ext cx="4537440" cy="632755"/>
          </a:xfrm>
          <a:prstGeom prst="rect">
            <a:avLst/>
          </a:prstGeom>
          <a:ln>
            <a:noFill/>
          </a:ln>
        </p:spPr>
      </p:pic>
      <p:sp>
        <p:nvSpPr>
          <p:cNvPr id="236" name="CustomShape 4"/>
          <p:cNvSpPr/>
          <p:nvPr/>
        </p:nvSpPr>
        <p:spPr>
          <a:xfrm>
            <a:off x="2353440" y="3566880"/>
            <a:ext cx="2572200" cy="313920"/>
          </a:xfrm>
          <a:prstGeom prst="rect">
            <a:avLst/>
          </a:prstGeom>
          <a:noFill/>
          <a:ln>
            <a:noFill/>
          </a:ln>
        </p:spPr>
        <p:style>
          <a:lnRef idx="0">
            <a:scrgbClr r="0" g="0" b="0"/>
          </a:lnRef>
          <a:fillRef idx="0">
            <a:scrgbClr r="0" g="0" b="0"/>
          </a:fillRef>
          <a:effectRef idx="0">
            <a:scrgbClr r="0" g="0" b="0"/>
          </a:effectRef>
          <a:fontRef idx="minor"/>
        </p:style>
        <p:txBody>
          <a:bodyPr lIns="90000" tIns="60840" rIns="90000" bIns="45000"/>
          <a:lstStyle/>
          <a:p>
            <a:pPr>
              <a:lnSpc>
                <a:spcPct val="93000"/>
              </a:lnSpc>
            </a:pPr>
            <a:r>
              <a:rPr lang="en-US" sz="1640">
                <a:solidFill>
                  <a:srgbClr val="000000"/>
                </a:solidFill>
                <a:latin typeface="Arial"/>
              </a:rPr>
              <a:t>Distributive</a:t>
            </a:r>
            <a:endParaRPr/>
          </a:p>
        </p:txBody>
      </p:sp>
      <p:sp>
        <p:nvSpPr>
          <p:cNvPr id="9" name="TextBox 8"/>
          <p:cNvSpPr txBox="1"/>
          <p:nvPr/>
        </p:nvSpPr>
        <p:spPr>
          <a:xfrm>
            <a:off x="2676206" y="432103"/>
            <a:ext cx="6468634" cy="584776"/>
          </a:xfrm>
          <a:prstGeom prst="rect">
            <a:avLst/>
          </a:prstGeom>
          <a:noFill/>
        </p:spPr>
        <p:txBody>
          <a:bodyPr wrap="square" rtlCol="0">
            <a:spAutoFit/>
          </a:bodyPr>
          <a:lstStyle/>
          <a:p>
            <a:r>
              <a:rPr lang="en-US" sz="3200" dirty="0"/>
              <a:t>Properties of convolution</a:t>
            </a: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 name="TextShape 1"/>
          <p:cNvSpPr txBox="1"/>
          <p:nvPr/>
        </p:nvSpPr>
        <p:spPr>
          <a:xfrm>
            <a:off x="1980120" y="273600"/>
            <a:ext cx="8228520" cy="1144800"/>
          </a:xfrm>
          <a:prstGeom prst="rect">
            <a:avLst/>
          </a:prstGeom>
          <a:noFill/>
          <a:ln>
            <a:noFill/>
          </a:ln>
        </p:spPr>
        <p:txBody>
          <a:bodyPr lIns="0" tIns="38880" rIns="0" bIns="0" anchor="ctr"/>
          <a:lstStyle/>
          <a:p>
            <a:pPr algn="ctr">
              <a:lnSpc>
                <a:spcPct val="93000"/>
              </a:lnSpc>
            </a:pPr>
            <a:r>
              <a:rPr lang="en-US" sz="100">
                <a:solidFill>
                  <a:srgbClr val="000000"/>
                </a:solidFill>
                <a:latin typeface="Arial"/>
              </a:rPr>
              <a:t>Central Limit Theorem</a:t>
            </a:r>
            <a:endParaRPr/>
          </a:p>
        </p:txBody>
      </p:sp>
      <p:sp>
        <p:nvSpPr>
          <p:cNvPr id="238" name="TextShape 2"/>
          <p:cNvSpPr txBox="1"/>
          <p:nvPr/>
        </p:nvSpPr>
        <p:spPr>
          <a:xfrm>
            <a:off x="1980120" y="647936"/>
            <a:ext cx="8228520" cy="4526280"/>
          </a:xfrm>
          <a:prstGeom prst="rect">
            <a:avLst/>
          </a:prstGeom>
          <a:noFill/>
          <a:ln>
            <a:noFill/>
          </a:ln>
        </p:spPr>
        <p:txBody>
          <a:bodyPr lIns="0" tIns="28080" rIns="0" bIns="0"/>
          <a:lstStyle/>
          <a:p>
            <a:pPr>
              <a:lnSpc>
                <a:spcPct val="93000"/>
              </a:lnSpc>
              <a:buSzPct val="45000"/>
            </a:pPr>
            <a:r>
              <a:rPr lang="en-US" sz="2400" dirty="0">
                <a:solidFill>
                  <a:srgbClr val="000000"/>
                </a:solidFill>
                <a:latin typeface="Arial"/>
              </a:rPr>
              <a:t>The result of many random processes tends to have a Gaussian (Normal) distribution</a:t>
            </a:r>
            <a:endParaRPr sz="2400" dirty="0"/>
          </a:p>
        </p:txBody>
      </p:sp>
      <p:pic>
        <p:nvPicPr>
          <p:cNvPr id="239" name="Picture 238"/>
          <p:cNvPicPr/>
          <p:nvPr/>
        </p:nvPicPr>
        <p:blipFill>
          <a:blip r:embed="rId3"/>
          <a:stretch/>
        </p:blipFill>
        <p:spPr>
          <a:xfrm>
            <a:off x="1694212" y="1820072"/>
            <a:ext cx="7211228" cy="4974209"/>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3"/>
          <p:cNvPicPr>
            <a:picLocks noChangeAspect="1"/>
          </p:cNvPicPr>
          <p:nvPr/>
        </p:nvPicPr>
        <p:blipFill>
          <a:blip r:embed="rId2"/>
          <a:stretch>
            <a:fillRect/>
          </a:stretch>
        </p:blipFill>
        <p:spPr>
          <a:xfrm>
            <a:off x="2236469" y="705524"/>
            <a:ext cx="7821673" cy="5954337"/>
          </a:xfrm>
          <a:prstGeom prst="rect">
            <a:avLst/>
          </a:prstGeom>
        </p:spPr>
      </p:pic>
    </p:spTree>
    <p:extLst>
      <p:ext uri="{BB962C8B-B14F-4D97-AF65-F5344CB8AC3E}">
        <p14:creationId xmlns:p14="http://schemas.microsoft.com/office/powerpoint/2010/main" val="320955575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 name="TextShape 1"/>
          <p:cNvSpPr txBox="1"/>
          <p:nvPr/>
        </p:nvSpPr>
        <p:spPr>
          <a:xfrm>
            <a:off x="1980120" y="273600"/>
            <a:ext cx="8228520" cy="1144800"/>
          </a:xfrm>
          <a:prstGeom prst="rect">
            <a:avLst/>
          </a:prstGeom>
          <a:noFill/>
          <a:ln>
            <a:noFill/>
          </a:ln>
        </p:spPr>
        <p:txBody>
          <a:bodyPr lIns="0" tIns="0" rIns="0" bIns="0" anchor="ctr"/>
          <a:lstStyle/>
          <a:p>
            <a:pPr algn="ctr"/>
            <a:r>
              <a:rPr lang="en-US" sz="3200" dirty="0"/>
              <a:t>Convolution – by hand, the long way</a:t>
            </a:r>
            <a:endParaRPr sz="3200" dirty="0"/>
          </a:p>
        </p:txBody>
      </p:sp>
      <p:pic>
        <p:nvPicPr>
          <p:cNvPr id="249" name="Picture 248"/>
          <p:cNvPicPr/>
          <p:nvPr/>
        </p:nvPicPr>
        <p:blipFill>
          <a:blip r:embed="rId3"/>
          <a:stretch/>
        </p:blipFill>
        <p:spPr>
          <a:xfrm>
            <a:off x="1522920" y="1154880"/>
            <a:ext cx="9142920" cy="5154120"/>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1" name="Picture 250"/>
          <p:cNvPicPr/>
          <p:nvPr/>
        </p:nvPicPr>
        <p:blipFill>
          <a:blip r:embed="rId3"/>
          <a:stretch/>
        </p:blipFill>
        <p:spPr>
          <a:xfrm>
            <a:off x="1524000" y="445198"/>
            <a:ext cx="9144000" cy="5684883"/>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TextShape 1"/>
          <p:cNvSpPr txBox="1"/>
          <p:nvPr/>
        </p:nvSpPr>
        <p:spPr>
          <a:xfrm>
            <a:off x="1980120" y="273600"/>
            <a:ext cx="8228520" cy="1144800"/>
          </a:xfrm>
          <a:prstGeom prst="rect">
            <a:avLst/>
          </a:prstGeom>
          <a:noFill/>
          <a:ln>
            <a:noFill/>
          </a:ln>
        </p:spPr>
        <p:txBody>
          <a:bodyPr lIns="0" tIns="0" rIns="0" bIns="0" anchor="ctr"/>
          <a:lstStyle/>
          <a:p>
            <a:pPr algn="ctr"/>
            <a:endParaRPr/>
          </a:p>
        </p:txBody>
      </p:sp>
      <p:pic>
        <p:nvPicPr>
          <p:cNvPr id="253" name="Picture 252"/>
          <p:cNvPicPr/>
          <p:nvPr/>
        </p:nvPicPr>
        <p:blipFill>
          <a:blip r:embed="rId3"/>
          <a:stretch/>
        </p:blipFill>
        <p:spPr>
          <a:xfrm>
            <a:off x="1524001" y="0"/>
            <a:ext cx="9264315" cy="6650336"/>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 name="TextShape 1"/>
          <p:cNvSpPr txBox="1"/>
          <p:nvPr/>
        </p:nvSpPr>
        <p:spPr>
          <a:xfrm>
            <a:off x="1980120" y="273600"/>
            <a:ext cx="8228520" cy="1144800"/>
          </a:xfrm>
          <a:prstGeom prst="rect">
            <a:avLst/>
          </a:prstGeom>
          <a:noFill/>
          <a:ln>
            <a:noFill/>
          </a:ln>
        </p:spPr>
        <p:txBody>
          <a:bodyPr lIns="0" tIns="0" rIns="0" bIns="0" anchor="ctr"/>
          <a:lstStyle/>
          <a:p>
            <a:pPr algn="ctr"/>
            <a:endParaRPr/>
          </a:p>
        </p:txBody>
      </p:sp>
      <p:pic>
        <p:nvPicPr>
          <p:cNvPr id="255" name="Picture 254"/>
          <p:cNvPicPr/>
          <p:nvPr/>
        </p:nvPicPr>
        <p:blipFill>
          <a:blip r:embed="rId3"/>
          <a:stretch/>
        </p:blipFill>
        <p:spPr>
          <a:xfrm rot="5400000">
            <a:off x="-199357" y="386515"/>
            <a:ext cx="8540082" cy="5093368"/>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 name="TextShape 1"/>
          <p:cNvSpPr txBox="1"/>
          <p:nvPr/>
        </p:nvSpPr>
        <p:spPr>
          <a:xfrm>
            <a:off x="1980120" y="273600"/>
            <a:ext cx="8228520" cy="1144800"/>
          </a:xfrm>
          <a:prstGeom prst="rect">
            <a:avLst/>
          </a:prstGeom>
          <a:noFill/>
          <a:ln>
            <a:noFill/>
          </a:ln>
        </p:spPr>
        <p:txBody>
          <a:bodyPr lIns="0" tIns="38880" rIns="0" bIns="0" anchor="ctr"/>
          <a:lstStyle/>
          <a:p>
            <a:pPr algn="ctr">
              <a:lnSpc>
                <a:spcPct val="93000"/>
              </a:lnSpc>
            </a:pPr>
            <a:r>
              <a:rPr lang="en-US" sz="3200">
                <a:solidFill>
                  <a:srgbClr val="000000"/>
                </a:solidFill>
                <a:latin typeface="Arial"/>
              </a:rPr>
              <a:t>Correlation</a:t>
            </a:r>
            <a:endParaRPr sz="3200"/>
          </a:p>
        </p:txBody>
      </p:sp>
      <p:sp>
        <p:nvSpPr>
          <p:cNvPr id="241" name="TextShape 2"/>
          <p:cNvSpPr txBox="1"/>
          <p:nvPr/>
        </p:nvSpPr>
        <p:spPr>
          <a:xfrm>
            <a:off x="1980120" y="1603800"/>
            <a:ext cx="8228520" cy="4526280"/>
          </a:xfrm>
          <a:prstGeom prst="rect">
            <a:avLst/>
          </a:prstGeom>
          <a:noFill/>
          <a:ln>
            <a:noFill/>
          </a:ln>
        </p:spPr>
        <p:txBody>
          <a:bodyPr lIns="0" tIns="15840" rIns="0" bIns="0"/>
          <a:lstStyle/>
          <a:p>
            <a:pPr marL="285750" indent="-285750">
              <a:lnSpc>
                <a:spcPct val="93000"/>
              </a:lnSpc>
              <a:buSzPct val="45000"/>
              <a:buFont typeface="Arial"/>
              <a:buChar char="•"/>
            </a:pPr>
            <a:r>
              <a:rPr lang="en-US" dirty="0">
                <a:solidFill>
                  <a:srgbClr val="000000"/>
                </a:solidFill>
                <a:latin typeface="Arial"/>
              </a:rPr>
              <a:t>How related to signals are</a:t>
            </a:r>
            <a:endParaRPr dirty="0"/>
          </a:p>
          <a:p>
            <a:pPr marL="285750" indent="-285750">
              <a:lnSpc>
                <a:spcPct val="93000"/>
              </a:lnSpc>
              <a:buSzPct val="45000"/>
              <a:buFont typeface="Arial"/>
              <a:buChar char="•"/>
            </a:pPr>
            <a:r>
              <a:rPr lang="en-US" dirty="0">
                <a:solidFill>
                  <a:srgbClr val="000000"/>
                </a:solidFill>
                <a:latin typeface="Arial"/>
              </a:rPr>
              <a:t>Typically used for finding one signal within another longer one (matched filtering)</a:t>
            </a:r>
            <a:endParaRPr dirty="0"/>
          </a:p>
          <a:p>
            <a:pPr marL="285750" indent="-285750">
              <a:lnSpc>
                <a:spcPct val="93000"/>
              </a:lnSpc>
              <a:buSzPct val="45000"/>
              <a:buFont typeface="Arial"/>
              <a:buChar char="•"/>
            </a:pPr>
            <a:r>
              <a:rPr lang="en-US" dirty="0">
                <a:solidFill>
                  <a:srgbClr val="000000"/>
                </a:solidFill>
                <a:latin typeface="Arial"/>
              </a:rPr>
              <a:t>Cross-correlation: correlation between two different signals (can extract delay)</a:t>
            </a:r>
            <a:endParaRPr dirty="0"/>
          </a:p>
          <a:p>
            <a:pPr marL="285750" indent="-285750">
              <a:lnSpc>
                <a:spcPct val="93000"/>
              </a:lnSpc>
              <a:buSzPct val="45000"/>
              <a:buFont typeface="Arial"/>
              <a:buChar char="•"/>
            </a:pPr>
            <a:r>
              <a:rPr lang="en-US" dirty="0">
                <a:solidFill>
                  <a:srgbClr val="000000"/>
                </a:solidFill>
                <a:latin typeface="Arial"/>
              </a:rPr>
              <a:t>Auto-correlation: correlation between a signal and itself (useful for finding periodicities)</a:t>
            </a:r>
            <a:endParaRPr dirty="0"/>
          </a:p>
        </p:txBody>
      </p:sp>
      <p:pic>
        <p:nvPicPr>
          <p:cNvPr id="242" name="Picture 241"/>
          <p:cNvPicPr/>
          <p:nvPr/>
        </p:nvPicPr>
        <p:blipFill>
          <a:blip r:embed="rId3"/>
          <a:stretch/>
        </p:blipFill>
        <p:spPr>
          <a:xfrm>
            <a:off x="4843200" y="3317760"/>
            <a:ext cx="2238120" cy="3283200"/>
          </a:xfrm>
          <a:prstGeom prst="rect">
            <a:avLst/>
          </a:prstGeom>
          <a:ln>
            <a:noFill/>
          </a:ln>
        </p:spPr>
      </p:pic>
      <p:pic>
        <p:nvPicPr>
          <p:cNvPr id="243" name="Picture 242"/>
          <p:cNvPicPr/>
          <p:nvPr/>
        </p:nvPicPr>
        <p:blipFill>
          <a:blip r:embed="rId4"/>
          <a:stretch/>
        </p:blipFill>
        <p:spPr>
          <a:xfrm>
            <a:off x="2519040" y="3713760"/>
            <a:ext cx="2488320" cy="2341440"/>
          </a:xfrm>
          <a:prstGeom prst="rect">
            <a:avLst/>
          </a:prstGeom>
          <a:ln>
            <a:noFill/>
          </a:ln>
        </p:spPr>
      </p:pic>
      <p:pic>
        <p:nvPicPr>
          <p:cNvPr id="244" name="Picture 243"/>
          <p:cNvPicPr/>
          <p:nvPr/>
        </p:nvPicPr>
        <p:blipFill>
          <a:blip r:embed="rId5"/>
          <a:stretch/>
        </p:blipFill>
        <p:spPr>
          <a:xfrm>
            <a:off x="7330440" y="5391360"/>
            <a:ext cx="2004480" cy="1391040"/>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 name="TextShape 1"/>
          <p:cNvSpPr txBox="1"/>
          <p:nvPr/>
        </p:nvSpPr>
        <p:spPr>
          <a:xfrm>
            <a:off x="1689240" y="264240"/>
            <a:ext cx="4231080" cy="2140200"/>
          </a:xfrm>
          <a:prstGeom prst="rect">
            <a:avLst/>
          </a:prstGeom>
          <a:noFill/>
          <a:ln>
            <a:noFill/>
          </a:ln>
        </p:spPr>
        <p:txBody>
          <a:bodyPr lIns="0" tIns="38880" rIns="0" bIns="0" anchor="ctr"/>
          <a:lstStyle/>
          <a:p>
            <a:pPr>
              <a:lnSpc>
                <a:spcPct val="93000"/>
              </a:lnSpc>
            </a:pPr>
            <a:r>
              <a:rPr lang="en-US" sz="100">
                <a:solidFill>
                  <a:srgbClr val="000000"/>
                </a:solidFill>
                <a:latin typeface="Arial"/>
              </a:rPr>
              <a:t>Convolution by hand</a:t>
            </a:r>
            <a:endParaRPr/>
          </a:p>
        </p:txBody>
      </p:sp>
      <p:pic>
        <p:nvPicPr>
          <p:cNvPr id="257" name="Picture 256"/>
          <p:cNvPicPr/>
          <p:nvPr/>
        </p:nvPicPr>
        <p:blipFill>
          <a:blip r:embed="rId3"/>
          <a:stretch/>
        </p:blipFill>
        <p:spPr>
          <a:xfrm rot="5460000">
            <a:off x="4586033" y="1237676"/>
            <a:ext cx="8026088" cy="4613422"/>
          </a:xfrm>
          <a:prstGeom prst="rect">
            <a:avLst/>
          </a:prstGeom>
          <a:ln>
            <a:noFill/>
          </a:ln>
        </p:spPr>
      </p:pic>
      <p:sp>
        <p:nvSpPr>
          <p:cNvPr id="258" name="Line 2"/>
          <p:cNvSpPr/>
          <p:nvPr/>
        </p:nvSpPr>
        <p:spPr>
          <a:xfrm>
            <a:off x="5256480" y="2073600"/>
            <a:ext cx="900000" cy="83520"/>
          </a:xfrm>
          <a:prstGeom prst="line">
            <a:avLst/>
          </a:prstGeom>
          <a:ln w="9360">
            <a:solidFill>
              <a:srgbClr val="000000"/>
            </a:solidFill>
            <a:round/>
            <a:tailEnd type="triangle" w="med" len="med"/>
          </a:ln>
        </p:spPr>
        <p:txBody>
          <a:bodyPr/>
          <a:lstStyle/>
          <a:p>
            <a:endParaRPr lang="en-US"/>
          </a:p>
        </p:txBody>
      </p:sp>
      <p:sp>
        <p:nvSpPr>
          <p:cNvPr id="259" name="CustomShape 3"/>
          <p:cNvSpPr/>
          <p:nvPr/>
        </p:nvSpPr>
        <p:spPr>
          <a:xfrm>
            <a:off x="4758240" y="1908000"/>
            <a:ext cx="995040" cy="313920"/>
          </a:xfrm>
          <a:prstGeom prst="rect">
            <a:avLst/>
          </a:prstGeom>
          <a:noFill/>
          <a:ln>
            <a:noFill/>
          </a:ln>
        </p:spPr>
        <p:style>
          <a:lnRef idx="0">
            <a:scrgbClr r="0" g="0" b="0"/>
          </a:lnRef>
          <a:fillRef idx="0">
            <a:scrgbClr r="0" g="0" b="0"/>
          </a:fillRef>
          <a:effectRef idx="0">
            <a:scrgbClr r="0" g="0" b="0"/>
          </a:effectRef>
          <a:fontRef idx="minor"/>
        </p:style>
        <p:txBody>
          <a:bodyPr lIns="90000" tIns="60840" rIns="90000" bIns="45000"/>
          <a:lstStyle/>
          <a:p>
            <a:pPr>
              <a:lnSpc>
                <a:spcPct val="93000"/>
              </a:lnSpc>
            </a:pPr>
            <a:r>
              <a:rPr lang="en-US" sz="1640">
                <a:solidFill>
                  <a:srgbClr val="000000"/>
                </a:solidFill>
                <a:latin typeface="Arial"/>
              </a:rPr>
              <a:t>x[-n]</a:t>
            </a:r>
            <a:endParaRPr/>
          </a:p>
        </p:txBody>
      </p:sp>
      <p:sp>
        <p:nvSpPr>
          <p:cNvPr id="260" name="CustomShape 4"/>
          <p:cNvSpPr/>
          <p:nvPr/>
        </p:nvSpPr>
        <p:spPr>
          <a:xfrm>
            <a:off x="9505920" y="1575360"/>
            <a:ext cx="1160640" cy="314280"/>
          </a:xfrm>
          <a:prstGeom prst="rect">
            <a:avLst/>
          </a:prstGeom>
          <a:noFill/>
          <a:ln>
            <a:noFill/>
          </a:ln>
        </p:spPr>
        <p:style>
          <a:lnRef idx="0">
            <a:scrgbClr r="0" g="0" b="0"/>
          </a:lnRef>
          <a:fillRef idx="0">
            <a:scrgbClr r="0" g="0" b="0"/>
          </a:fillRef>
          <a:effectRef idx="0">
            <a:scrgbClr r="0" g="0" b="0"/>
          </a:effectRef>
          <a:fontRef idx="minor"/>
        </p:style>
        <p:txBody>
          <a:bodyPr lIns="90000" tIns="60840" rIns="90000" bIns="45000"/>
          <a:lstStyle/>
          <a:p>
            <a:pPr>
              <a:lnSpc>
                <a:spcPct val="93000"/>
              </a:lnSpc>
            </a:pPr>
            <a:r>
              <a:rPr lang="en-US" sz="1640">
                <a:solidFill>
                  <a:srgbClr val="000000"/>
                </a:solidFill>
                <a:latin typeface="Arial"/>
              </a:rPr>
              <a:t>h[n]</a:t>
            </a:r>
            <a:endParaRPr/>
          </a:p>
        </p:txBody>
      </p:sp>
      <p:sp>
        <p:nvSpPr>
          <p:cNvPr id="261" name="Line 5"/>
          <p:cNvSpPr/>
          <p:nvPr/>
        </p:nvSpPr>
        <p:spPr>
          <a:xfrm flipH="1">
            <a:off x="8738760" y="1723680"/>
            <a:ext cx="751680" cy="83520"/>
          </a:xfrm>
          <a:prstGeom prst="line">
            <a:avLst/>
          </a:prstGeom>
          <a:ln w="9360">
            <a:solidFill>
              <a:srgbClr val="000000"/>
            </a:solidFill>
            <a:round/>
            <a:tailEnd type="triangle" w="med" len="med"/>
          </a:ln>
        </p:spPr>
        <p:txBody>
          <a:bodyPr/>
          <a:lstStyle/>
          <a:p>
            <a:endParaRPr lang="en-US"/>
          </a:p>
        </p:txBody>
      </p:sp>
      <p:sp>
        <p:nvSpPr>
          <p:cNvPr id="262" name="Line 6"/>
          <p:cNvSpPr/>
          <p:nvPr/>
        </p:nvSpPr>
        <p:spPr>
          <a:xfrm>
            <a:off x="9902280" y="2404800"/>
            <a:ext cx="165600" cy="3483360"/>
          </a:xfrm>
          <a:prstGeom prst="line">
            <a:avLst/>
          </a:prstGeom>
          <a:ln w="9360">
            <a:solidFill>
              <a:srgbClr val="000000"/>
            </a:solidFill>
            <a:round/>
            <a:tailEnd type="triangle" w="med" len="med"/>
          </a:ln>
        </p:spPr>
        <p:txBody>
          <a:bodyPr/>
          <a:lstStyle/>
          <a:p>
            <a:endParaRPr lang="en-US"/>
          </a:p>
        </p:txBody>
      </p:sp>
      <p:sp>
        <p:nvSpPr>
          <p:cNvPr id="263" name="CustomShape 7"/>
          <p:cNvSpPr/>
          <p:nvPr/>
        </p:nvSpPr>
        <p:spPr>
          <a:xfrm>
            <a:off x="9487560" y="3253320"/>
            <a:ext cx="913320" cy="313920"/>
          </a:xfrm>
          <a:prstGeom prst="rect">
            <a:avLst/>
          </a:prstGeom>
          <a:noFill/>
          <a:ln>
            <a:noFill/>
          </a:ln>
        </p:spPr>
        <p:style>
          <a:lnRef idx="0">
            <a:scrgbClr r="0" g="0" b="0"/>
          </a:lnRef>
          <a:fillRef idx="0">
            <a:scrgbClr r="0" g="0" b="0"/>
          </a:fillRef>
          <a:effectRef idx="0">
            <a:scrgbClr r="0" g="0" b="0"/>
          </a:effectRef>
          <a:fontRef idx="minor"/>
        </p:style>
        <p:txBody>
          <a:bodyPr lIns="90000" tIns="60840" rIns="90000" bIns="45000"/>
          <a:lstStyle/>
          <a:p>
            <a:pPr>
              <a:lnSpc>
                <a:spcPct val="93000"/>
              </a:lnSpc>
            </a:pPr>
            <a:r>
              <a:rPr lang="en-US" sz="1640">
                <a:solidFill>
                  <a:srgbClr val="000000"/>
                </a:solidFill>
                <a:latin typeface="Arial"/>
              </a:rPr>
              <a:t>y[n]</a:t>
            </a:r>
            <a:endParaRPr/>
          </a:p>
        </p:txBody>
      </p:sp>
      <p:sp>
        <p:nvSpPr>
          <p:cNvPr id="264" name="CustomShape 8"/>
          <p:cNvSpPr/>
          <p:nvPr/>
        </p:nvSpPr>
        <p:spPr>
          <a:xfrm>
            <a:off x="2021880" y="2653920"/>
            <a:ext cx="3567240" cy="1243080"/>
          </a:xfrm>
          <a:prstGeom prst="rect">
            <a:avLst/>
          </a:prstGeom>
          <a:noFill/>
          <a:ln>
            <a:noFill/>
          </a:ln>
        </p:spPr>
        <p:style>
          <a:lnRef idx="0">
            <a:scrgbClr r="0" g="0" b="0"/>
          </a:lnRef>
          <a:fillRef idx="0">
            <a:scrgbClr r="0" g="0" b="0"/>
          </a:fillRef>
          <a:effectRef idx="0">
            <a:scrgbClr r="0" g="0" b="0"/>
          </a:effectRef>
          <a:fontRef idx="minor"/>
        </p:style>
        <p:txBody>
          <a:bodyPr lIns="90000" tIns="60840" rIns="90000" bIns="45000"/>
          <a:lstStyle/>
          <a:p>
            <a:pPr>
              <a:lnSpc>
                <a:spcPct val="93000"/>
              </a:lnSpc>
            </a:pPr>
            <a:r>
              <a:rPr lang="en-US" sz="1640">
                <a:solidFill>
                  <a:srgbClr val="000000"/>
                </a:solidFill>
                <a:latin typeface="Arial"/>
              </a:rPr>
              <a:t>x[n] = [2 3 -1 7]</a:t>
            </a:r>
            <a:endParaRPr/>
          </a:p>
          <a:p>
            <a:pPr>
              <a:lnSpc>
                <a:spcPct val="93000"/>
              </a:lnSpc>
            </a:pPr>
            <a:r>
              <a:rPr lang="en-US" sz="1640">
                <a:solidFill>
                  <a:srgbClr val="000000"/>
                </a:solidFill>
                <a:latin typeface="Arial"/>
              </a:rPr>
              <a:t>x[-n] = [7 -1 3 2] </a:t>
            </a:r>
            <a:r>
              <a:rPr lang="en-US" sz="1400">
                <a:solidFill>
                  <a:srgbClr val="000000"/>
                </a:solidFill>
                <a:latin typeface="Arial"/>
              </a:rPr>
              <a:t>(n=[-3 -2 -1 0])</a:t>
            </a:r>
            <a:endParaRPr/>
          </a:p>
          <a:p>
            <a:pPr>
              <a:lnSpc>
                <a:spcPct val="93000"/>
              </a:lnSpc>
            </a:pPr>
            <a:r>
              <a:rPr lang="en-US" sz="1640">
                <a:solidFill>
                  <a:srgbClr val="000000"/>
                </a:solidFill>
                <a:latin typeface="Arial"/>
              </a:rPr>
              <a:t>h[n] = [-1 10 4]</a:t>
            </a:r>
            <a:endParaRPr/>
          </a:p>
          <a:p>
            <a:pPr>
              <a:lnSpc>
                <a:spcPct val="93000"/>
              </a:lnSpc>
            </a:pPr>
            <a:endParaRPr/>
          </a:p>
          <a:p>
            <a:pPr>
              <a:lnSpc>
                <a:spcPct val="93000"/>
              </a:lnSpc>
            </a:pPr>
            <a:r>
              <a:rPr lang="en-US" sz="1640">
                <a:solidFill>
                  <a:srgbClr val="000000"/>
                </a:solidFill>
                <a:latin typeface="Arial"/>
              </a:rPr>
              <a:t>y[n] = [-2 17 39 -5 66 28]</a:t>
            </a:r>
            <a:endParaRPr/>
          </a:p>
        </p:txBody>
      </p:sp>
      <p:pic>
        <p:nvPicPr>
          <p:cNvPr id="265" name="Picture 264"/>
          <p:cNvPicPr/>
          <p:nvPr/>
        </p:nvPicPr>
        <p:blipFill>
          <a:blip r:embed="rId4"/>
          <a:stretch/>
        </p:blipFill>
        <p:spPr>
          <a:xfrm>
            <a:off x="2103960" y="5315040"/>
            <a:ext cx="3567240" cy="1542240"/>
          </a:xfrm>
          <a:prstGeom prst="rect">
            <a:avLst/>
          </a:prstGeom>
          <a:ln>
            <a:noFill/>
          </a:ln>
        </p:spPr>
      </p:pic>
      <p:sp>
        <p:nvSpPr>
          <p:cNvPr id="266" name="CustomShape 9"/>
          <p:cNvSpPr/>
          <p:nvPr/>
        </p:nvSpPr>
        <p:spPr>
          <a:xfrm>
            <a:off x="1938720" y="4893120"/>
            <a:ext cx="2488320" cy="314280"/>
          </a:xfrm>
          <a:prstGeom prst="rect">
            <a:avLst/>
          </a:prstGeom>
          <a:noFill/>
          <a:ln>
            <a:noFill/>
          </a:ln>
        </p:spPr>
        <p:style>
          <a:lnRef idx="0">
            <a:scrgbClr r="0" g="0" b="0"/>
          </a:lnRef>
          <a:fillRef idx="0">
            <a:scrgbClr r="0" g="0" b="0"/>
          </a:fillRef>
          <a:effectRef idx="0">
            <a:scrgbClr r="0" g="0" b="0"/>
          </a:effectRef>
          <a:fontRef idx="minor"/>
        </p:style>
        <p:txBody>
          <a:bodyPr lIns="90000" tIns="60840" rIns="90000" bIns="45000"/>
          <a:lstStyle/>
          <a:p>
            <a:pPr>
              <a:lnSpc>
                <a:spcPct val="93000"/>
              </a:lnSpc>
            </a:pPr>
            <a:r>
              <a:rPr lang="en-US" sz="1640">
                <a:solidFill>
                  <a:srgbClr val="000000"/>
                </a:solidFill>
                <a:latin typeface="Arial"/>
              </a:rPr>
              <a:t>In MATLAB:</a:t>
            </a:r>
            <a:endParaRPr/>
          </a:p>
        </p:txBody>
      </p:sp>
      <p:sp>
        <p:nvSpPr>
          <p:cNvPr id="267" name="Line 10"/>
          <p:cNvSpPr/>
          <p:nvPr/>
        </p:nvSpPr>
        <p:spPr>
          <a:xfrm>
            <a:off x="1855200" y="4645800"/>
            <a:ext cx="4063680" cy="1080"/>
          </a:xfrm>
          <a:prstGeom prst="line">
            <a:avLst/>
          </a:prstGeom>
          <a:ln w="9360">
            <a:solidFill>
              <a:srgbClr val="000000"/>
            </a:solidFill>
            <a:round/>
          </a:ln>
        </p:spPr>
        <p:txBody>
          <a:bodyPr/>
          <a:lstStyle/>
          <a:p>
            <a:endParaRPr lang="en-US"/>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 name="TextShape 1"/>
          <p:cNvSpPr txBox="1"/>
          <p:nvPr/>
        </p:nvSpPr>
        <p:spPr>
          <a:xfrm>
            <a:off x="2246160" y="4406760"/>
            <a:ext cx="7772040" cy="1361880"/>
          </a:xfrm>
          <a:prstGeom prst="rect">
            <a:avLst/>
          </a:prstGeom>
          <a:solidFill>
            <a:srgbClr val="C3D69B"/>
          </a:solidFill>
          <a:ln>
            <a:noFill/>
          </a:ln>
        </p:spPr>
        <p:txBody>
          <a:bodyPr/>
          <a:lstStyle/>
          <a:p>
            <a:pPr>
              <a:lnSpc>
                <a:spcPct val="100000"/>
              </a:lnSpc>
            </a:pPr>
            <a:r>
              <a:rPr lang="en-US" sz="4000" b="1" dirty="0">
                <a:solidFill>
                  <a:srgbClr val="000000"/>
                </a:solidFill>
                <a:latin typeface="Calibri"/>
              </a:rPr>
              <a:t>3.3 The z-transform</a:t>
            </a:r>
            <a:endParaRPr dirty="0"/>
          </a:p>
        </p:txBody>
      </p:sp>
      <p:sp>
        <p:nvSpPr>
          <p:cNvPr id="269" name="TextShape 2"/>
          <p:cNvSpPr txBox="1"/>
          <p:nvPr/>
        </p:nvSpPr>
        <p:spPr>
          <a:xfrm>
            <a:off x="2246160" y="2906640"/>
            <a:ext cx="7772040" cy="1499760"/>
          </a:xfrm>
          <a:prstGeom prst="rect">
            <a:avLst/>
          </a:prstGeom>
          <a:noFill/>
          <a:ln>
            <a:noFill/>
          </a:ln>
        </p:spPr>
        <p:txBody>
          <a:bodyPr anchor="b"/>
          <a:lstStyle/>
          <a:p>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extShape 1"/>
          <p:cNvSpPr txBox="1"/>
          <p:nvPr/>
        </p:nvSpPr>
        <p:spPr>
          <a:xfrm>
            <a:off x="1524000" y="18000"/>
            <a:ext cx="9143640" cy="687240"/>
          </a:xfrm>
          <a:prstGeom prst="rect">
            <a:avLst/>
          </a:prstGeom>
          <a:solidFill>
            <a:srgbClr val="C3D69B"/>
          </a:solidFill>
          <a:ln>
            <a:noFill/>
          </a:ln>
        </p:spPr>
        <p:txBody>
          <a:bodyPr anchor="ctr"/>
          <a:lstStyle/>
          <a:p>
            <a:pPr>
              <a:lnSpc>
                <a:spcPct val="100000"/>
              </a:lnSpc>
            </a:pPr>
            <a:r>
              <a:rPr lang="en-US" sz="3200" dirty="0">
                <a:solidFill>
                  <a:srgbClr val="000000"/>
                </a:solidFill>
                <a:latin typeface="Calibri"/>
              </a:rPr>
              <a:t>z-Transform: time-shifting</a:t>
            </a:r>
            <a:endParaRPr dirty="0"/>
          </a:p>
        </p:txBody>
      </p:sp>
      <p:sp>
        <p:nvSpPr>
          <p:cNvPr id="2" name="TextBox 1"/>
          <p:cNvSpPr txBox="1"/>
          <p:nvPr/>
        </p:nvSpPr>
        <p:spPr>
          <a:xfrm>
            <a:off x="1818106" y="909053"/>
            <a:ext cx="6122736" cy="5909311"/>
          </a:xfrm>
          <a:prstGeom prst="rect">
            <a:avLst/>
          </a:prstGeom>
          <a:noFill/>
        </p:spPr>
        <p:txBody>
          <a:bodyPr wrap="square" rtlCol="0">
            <a:spAutoFit/>
          </a:bodyPr>
          <a:lstStyle/>
          <a:p>
            <a:r>
              <a:rPr lang="en-US" dirty="0"/>
              <a:t>Take a signal:</a:t>
            </a:r>
          </a:p>
          <a:p>
            <a:endParaRPr lang="en-US" dirty="0"/>
          </a:p>
          <a:p>
            <a:pPr lvl="1"/>
            <a:r>
              <a:rPr lang="en-US" i="1" dirty="0"/>
              <a:t>A</a:t>
            </a:r>
            <a:r>
              <a:rPr lang="en-US" dirty="0"/>
              <a:t>[n] = [a</a:t>
            </a:r>
            <a:r>
              <a:rPr lang="en-US" baseline="-25000" dirty="0"/>
              <a:t>0</a:t>
            </a:r>
            <a:r>
              <a:rPr lang="en-US" dirty="0"/>
              <a:t> a</a:t>
            </a:r>
            <a:r>
              <a:rPr lang="en-US" baseline="-25000" dirty="0"/>
              <a:t>1</a:t>
            </a:r>
            <a:r>
              <a:rPr lang="en-US" dirty="0"/>
              <a:t> a</a:t>
            </a:r>
            <a:r>
              <a:rPr lang="en-US" baseline="-25000" dirty="0"/>
              <a:t>2</a:t>
            </a:r>
            <a:r>
              <a:rPr lang="en-US" dirty="0"/>
              <a:t> … a</a:t>
            </a:r>
            <a:r>
              <a:rPr lang="en-US" baseline="-25000" dirty="0"/>
              <a:t>N-1</a:t>
            </a:r>
            <a:r>
              <a:rPr lang="en-US" dirty="0"/>
              <a:t>]</a:t>
            </a:r>
          </a:p>
          <a:p>
            <a:pPr lvl="1"/>
            <a:endParaRPr lang="en-US" dirty="0"/>
          </a:p>
          <a:p>
            <a:r>
              <a:rPr lang="en-US" u="sng" dirty="0"/>
              <a:t>The z-transform is the </a:t>
            </a:r>
            <a:r>
              <a:rPr lang="en-US" b="1" u="sng" dirty="0"/>
              <a:t>polynomial</a:t>
            </a:r>
            <a:r>
              <a:rPr lang="en-US" dirty="0"/>
              <a:t>:</a:t>
            </a:r>
          </a:p>
          <a:p>
            <a:endParaRPr lang="en-US" dirty="0"/>
          </a:p>
          <a:p>
            <a:endParaRPr lang="en-US" dirty="0"/>
          </a:p>
          <a:p>
            <a:endParaRPr lang="en-US" dirty="0"/>
          </a:p>
          <a:p>
            <a:r>
              <a:rPr lang="en-US" dirty="0"/>
              <a:t>Multiplying by z is the same as time-shifting by 1 sample:</a:t>
            </a:r>
          </a:p>
          <a:p>
            <a:endParaRPr lang="en-US" dirty="0"/>
          </a:p>
          <a:p>
            <a:endParaRPr lang="en-US" dirty="0"/>
          </a:p>
          <a:p>
            <a:endParaRPr lang="en-US" dirty="0"/>
          </a:p>
          <a:p>
            <a:r>
              <a:rPr lang="en-US" dirty="0"/>
              <a:t>because this is now the signal:</a:t>
            </a:r>
          </a:p>
          <a:p>
            <a:endParaRPr lang="en-US" dirty="0"/>
          </a:p>
          <a:p>
            <a:pPr marL="457200" lvl="2"/>
            <a:r>
              <a:rPr lang="en-US" dirty="0"/>
              <a:t>[0, a</a:t>
            </a:r>
            <a:r>
              <a:rPr lang="en-US" baseline="-25000" dirty="0"/>
              <a:t>0</a:t>
            </a:r>
            <a:r>
              <a:rPr lang="en-US" dirty="0"/>
              <a:t> a</a:t>
            </a:r>
            <a:r>
              <a:rPr lang="en-US" baseline="-25000" dirty="0"/>
              <a:t>1</a:t>
            </a:r>
            <a:r>
              <a:rPr lang="en-US" dirty="0"/>
              <a:t> a</a:t>
            </a:r>
            <a:r>
              <a:rPr lang="en-US" baseline="-25000" dirty="0"/>
              <a:t>2</a:t>
            </a:r>
            <a:r>
              <a:rPr lang="en-US" dirty="0"/>
              <a:t> … a</a:t>
            </a:r>
            <a:r>
              <a:rPr lang="en-US" baseline="-25000" dirty="0"/>
              <a:t>N-1</a:t>
            </a:r>
            <a:r>
              <a:rPr lang="en-US" dirty="0"/>
              <a:t>]</a:t>
            </a:r>
          </a:p>
          <a:p>
            <a:pPr marL="457200" lvl="2"/>
            <a:endParaRPr lang="en-US" dirty="0"/>
          </a:p>
          <a:p>
            <a:pPr marL="0" lvl="1"/>
            <a:r>
              <a:rPr lang="en-US" dirty="0"/>
              <a:t>In general, multiplying by </a:t>
            </a:r>
            <a:r>
              <a:rPr lang="en-US" dirty="0" err="1"/>
              <a:t>z</a:t>
            </a:r>
            <a:r>
              <a:rPr lang="en-US" baseline="30000" dirty="0" err="1"/>
              <a:t>k</a:t>
            </a:r>
            <a:r>
              <a:rPr lang="en-US" dirty="0"/>
              <a:t> delays a signal by k-samples.</a:t>
            </a:r>
          </a:p>
          <a:p>
            <a:pPr marL="0" lvl="1"/>
            <a:endParaRPr lang="en-US" dirty="0"/>
          </a:p>
          <a:p>
            <a:pPr marL="0" lvl="1"/>
            <a:r>
              <a:rPr lang="en-US" i="1" dirty="0"/>
              <a:t>(z is just a symbol that represents a complex number, so a z-transform just means “complex transform”)</a:t>
            </a:r>
          </a:p>
          <a:p>
            <a:endParaRPr lang="en-US" dirty="0"/>
          </a:p>
        </p:txBody>
      </p:sp>
      <p:pic>
        <p:nvPicPr>
          <p:cNvPr id="3" name="Picture 2"/>
          <p:cNvPicPr>
            <a:picLocks noChangeAspect="1"/>
          </p:cNvPicPr>
          <p:nvPr/>
        </p:nvPicPr>
        <p:blipFill>
          <a:blip r:embed="rId2"/>
          <a:stretch>
            <a:fillRect/>
          </a:stretch>
        </p:blipFill>
        <p:spPr>
          <a:xfrm>
            <a:off x="2271964" y="2432377"/>
            <a:ext cx="4559300" cy="508000"/>
          </a:xfrm>
          <a:prstGeom prst="rect">
            <a:avLst/>
          </a:prstGeom>
        </p:spPr>
      </p:pic>
      <p:pic>
        <p:nvPicPr>
          <p:cNvPr id="4" name="Picture 3"/>
          <p:cNvPicPr>
            <a:picLocks noChangeAspect="1"/>
          </p:cNvPicPr>
          <p:nvPr/>
        </p:nvPicPr>
        <p:blipFill>
          <a:blip r:embed="rId3"/>
          <a:stretch>
            <a:fillRect/>
          </a:stretch>
        </p:blipFill>
        <p:spPr>
          <a:xfrm>
            <a:off x="2271964" y="3511884"/>
            <a:ext cx="4597400" cy="558800"/>
          </a:xfrm>
          <a:prstGeom prst="rect">
            <a:avLst/>
          </a:prstGeom>
        </p:spPr>
      </p:pic>
      <p:pic>
        <p:nvPicPr>
          <p:cNvPr id="5" name="Picture 4"/>
          <p:cNvPicPr>
            <a:picLocks noChangeAspect="1"/>
          </p:cNvPicPr>
          <p:nvPr/>
        </p:nvPicPr>
        <p:blipFill>
          <a:blip r:embed="rId4"/>
          <a:stretch>
            <a:fillRect/>
          </a:stretch>
        </p:blipFill>
        <p:spPr>
          <a:xfrm>
            <a:off x="7545137" y="2241877"/>
            <a:ext cx="1714500" cy="698500"/>
          </a:xfrm>
          <a:prstGeom prst="rect">
            <a:avLst/>
          </a:prstGeom>
        </p:spPr>
      </p:pic>
      <p:grpSp>
        <p:nvGrpSpPr>
          <p:cNvPr id="9" name="Group 8"/>
          <p:cNvGrpSpPr/>
          <p:nvPr/>
        </p:nvGrpSpPr>
        <p:grpSpPr>
          <a:xfrm>
            <a:off x="7644064" y="3442034"/>
            <a:ext cx="1760287" cy="698500"/>
            <a:chOff x="6127750" y="3791284"/>
            <a:chExt cx="1760287" cy="698500"/>
          </a:xfrm>
        </p:grpSpPr>
        <p:pic>
          <p:nvPicPr>
            <p:cNvPr id="8" name="Picture 7"/>
            <p:cNvPicPr>
              <a:picLocks noChangeAspect="1"/>
            </p:cNvPicPr>
            <p:nvPr/>
          </p:nvPicPr>
          <p:blipFill>
            <a:blip r:embed="rId4"/>
            <a:stretch>
              <a:fillRect/>
            </a:stretch>
          </p:blipFill>
          <p:spPr>
            <a:xfrm>
              <a:off x="6173537" y="3791284"/>
              <a:ext cx="1714500" cy="698500"/>
            </a:xfrm>
            <a:prstGeom prst="rect">
              <a:avLst/>
            </a:prstGeom>
          </p:spPr>
        </p:pic>
        <p:pic>
          <p:nvPicPr>
            <p:cNvPr id="6" name="Picture 5"/>
            <p:cNvPicPr>
              <a:picLocks noChangeAspect="1"/>
            </p:cNvPicPr>
            <p:nvPr/>
          </p:nvPicPr>
          <p:blipFill>
            <a:blip r:embed="rId5"/>
            <a:stretch>
              <a:fillRect/>
            </a:stretch>
          </p:blipFill>
          <p:spPr>
            <a:xfrm>
              <a:off x="6127750" y="3957053"/>
              <a:ext cx="139700" cy="254000"/>
            </a:xfrm>
            <a:prstGeom prst="rect">
              <a:avLst/>
            </a:prstGeom>
          </p:spPr>
        </p:pic>
      </p:grpSp>
      <p:sp>
        <p:nvSpPr>
          <p:cNvPr id="7" name="TextBox 6"/>
          <p:cNvSpPr txBox="1"/>
          <p:nvPr/>
        </p:nvSpPr>
        <p:spPr>
          <a:xfrm>
            <a:off x="9212513" y="3607803"/>
            <a:ext cx="708526" cy="235962"/>
          </a:xfrm>
          <a:prstGeom prst="rect">
            <a:avLst/>
          </a:prstGeom>
          <a:noFill/>
        </p:spPr>
        <p:txBody>
          <a:bodyPr wrap="square" rtlCol="0">
            <a:spAutoFit/>
          </a:bodyPr>
          <a:lstStyle/>
          <a:p>
            <a:r>
              <a:rPr lang="en-US" sz="1400" baseline="30000" dirty="0"/>
              <a:t> +1</a:t>
            </a:r>
          </a:p>
        </p:txBody>
      </p:sp>
    </p:spTree>
    <p:extLst>
      <p:ext uri="{BB962C8B-B14F-4D97-AF65-F5344CB8AC3E}">
        <p14:creationId xmlns:p14="http://schemas.microsoft.com/office/powerpoint/2010/main" val="3871898056"/>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extShape 1"/>
          <p:cNvSpPr txBox="1"/>
          <p:nvPr/>
        </p:nvSpPr>
        <p:spPr>
          <a:xfrm>
            <a:off x="1524000" y="18000"/>
            <a:ext cx="9143640" cy="687240"/>
          </a:xfrm>
          <a:prstGeom prst="rect">
            <a:avLst/>
          </a:prstGeom>
          <a:solidFill>
            <a:srgbClr val="C3D69B"/>
          </a:solidFill>
          <a:ln>
            <a:noFill/>
          </a:ln>
        </p:spPr>
        <p:txBody>
          <a:bodyPr anchor="ctr"/>
          <a:lstStyle/>
          <a:p>
            <a:pPr>
              <a:lnSpc>
                <a:spcPct val="100000"/>
              </a:lnSpc>
            </a:pPr>
            <a:r>
              <a:rPr lang="en-US" sz="3200" dirty="0">
                <a:solidFill>
                  <a:srgbClr val="000000"/>
                </a:solidFill>
                <a:latin typeface="Calibri"/>
              </a:rPr>
              <a:t>Multiplying two z-transforms </a:t>
            </a:r>
            <a:endParaRPr dirty="0"/>
          </a:p>
        </p:txBody>
      </p:sp>
      <p:pic>
        <p:nvPicPr>
          <p:cNvPr id="5" name="Picture 4"/>
          <p:cNvPicPr>
            <a:picLocks noChangeAspect="1"/>
          </p:cNvPicPr>
          <p:nvPr/>
        </p:nvPicPr>
        <p:blipFill>
          <a:blip r:embed="rId2"/>
          <a:stretch>
            <a:fillRect/>
          </a:stretch>
        </p:blipFill>
        <p:spPr>
          <a:xfrm>
            <a:off x="2288005" y="1757279"/>
            <a:ext cx="4127500" cy="990600"/>
          </a:xfrm>
          <a:prstGeom prst="rect">
            <a:avLst/>
          </a:prstGeom>
        </p:spPr>
      </p:pic>
      <p:pic>
        <p:nvPicPr>
          <p:cNvPr id="6" name="Picture 5"/>
          <p:cNvPicPr>
            <a:picLocks noChangeAspect="1"/>
          </p:cNvPicPr>
          <p:nvPr/>
        </p:nvPicPr>
        <p:blipFill>
          <a:blip r:embed="rId3"/>
          <a:stretch>
            <a:fillRect/>
          </a:stretch>
        </p:blipFill>
        <p:spPr>
          <a:xfrm>
            <a:off x="2404979" y="952500"/>
            <a:ext cx="444500" cy="381000"/>
          </a:xfrm>
          <a:prstGeom prst="rect">
            <a:avLst/>
          </a:prstGeom>
        </p:spPr>
      </p:pic>
      <p:pic>
        <p:nvPicPr>
          <p:cNvPr id="7" name="Picture 6"/>
          <p:cNvPicPr>
            <a:picLocks noChangeAspect="1"/>
          </p:cNvPicPr>
          <p:nvPr/>
        </p:nvPicPr>
        <p:blipFill>
          <a:blip r:embed="rId4"/>
          <a:stretch>
            <a:fillRect/>
          </a:stretch>
        </p:blipFill>
        <p:spPr>
          <a:xfrm>
            <a:off x="2849479" y="802774"/>
            <a:ext cx="1206500" cy="774700"/>
          </a:xfrm>
          <a:prstGeom prst="rect">
            <a:avLst/>
          </a:prstGeom>
        </p:spPr>
      </p:pic>
      <p:pic>
        <p:nvPicPr>
          <p:cNvPr id="8" name="Picture 7"/>
          <p:cNvPicPr>
            <a:picLocks noChangeAspect="1"/>
          </p:cNvPicPr>
          <p:nvPr/>
        </p:nvPicPr>
        <p:blipFill>
          <a:blip r:embed="rId5"/>
          <a:stretch>
            <a:fillRect/>
          </a:stretch>
        </p:blipFill>
        <p:spPr>
          <a:xfrm>
            <a:off x="4551948" y="914400"/>
            <a:ext cx="762000" cy="419100"/>
          </a:xfrm>
          <a:prstGeom prst="rect">
            <a:avLst/>
          </a:prstGeom>
        </p:spPr>
      </p:pic>
      <p:pic>
        <p:nvPicPr>
          <p:cNvPr id="9" name="Picture 8"/>
          <p:cNvPicPr>
            <a:picLocks noChangeAspect="1"/>
          </p:cNvPicPr>
          <p:nvPr/>
        </p:nvPicPr>
        <p:blipFill>
          <a:blip r:embed="rId6"/>
          <a:stretch>
            <a:fillRect/>
          </a:stretch>
        </p:blipFill>
        <p:spPr>
          <a:xfrm>
            <a:off x="5313948" y="802774"/>
            <a:ext cx="901700" cy="774700"/>
          </a:xfrm>
          <a:prstGeom prst="rect">
            <a:avLst/>
          </a:prstGeom>
        </p:spPr>
      </p:pic>
      <p:sp>
        <p:nvSpPr>
          <p:cNvPr id="10" name="TextBox 9"/>
          <p:cNvSpPr txBox="1"/>
          <p:nvPr/>
        </p:nvSpPr>
        <p:spPr>
          <a:xfrm>
            <a:off x="2288005" y="3137336"/>
            <a:ext cx="6508416" cy="3416320"/>
          </a:xfrm>
          <a:prstGeom prst="rect">
            <a:avLst/>
          </a:prstGeom>
          <a:noFill/>
        </p:spPr>
        <p:txBody>
          <a:bodyPr wrap="square" rtlCol="0">
            <a:spAutoFit/>
          </a:bodyPr>
          <a:lstStyle/>
          <a:p>
            <a:r>
              <a:rPr lang="en-US" dirty="0"/>
              <a:t>This is just the z-transform of the time sequence c[n] where:</a:t>
            </a:r>
          </a:p>
          <a:p>
            <a:endParaRPr lang="en-US" dirty="0"/>
          </a:p>
          <a:p>
            <a:endParaRPr lang="en-US" dirty="0"/>
          </a:p>
          <a:p>
            <a:endParaRPr lang="en-US" dirty="0"/>
          </a:p>
          <a:p>
            <a:endParaRPr lang="en-US" dirty="0"/>
          </a:p>
          <a:p>
            <a:r>
              <a:rPr lang="en-US" dirty="0"/>
              <a:t>Which is identical to the convolution formula:</a:t>
            </a:r>
          </a:p>
          <a:p>
            <a:endParaRPr lang="en-US" dirty="0"/>
          </a:p>
          <a:p>
            <a:endParaRPr lang="en-US" dirty="0"/>
          </a:p>
          <a:p>
            <a:endParaRPr lang="en-US" dirty="0"/>
          </a:p>
          <a:p>
            <a:endParaRPr lang="en-US" dirty="0"/>
          </a:p>
          <a:p>
            <a:r>
              <a:rPr lang="en-US" b="1" dirty="0"/>
              <a:t>Multiplying the z-transforms (polynomials) of two signals is the same as convolving them.</a:t>
            </a:r>
          </a:p>
        </p:txBody>
      </p:sp>
      <p:pic>
        <p:nvPicPr>
          <p:cNvPr id="11" name="Picture 10"/>
          <p:cNvPicPr>
            <a:picLocks noChangeAspect="1"/>
          </p:cNvPicPr>
          <p:nvPr/>
        </p:nvPicPr>
        <p:blipFill>
          <a:blip r:embed="rId7"/>
          <a:stretch>
            <a:fillRect/>
          </a:stretch>
        </p:blipFill>
        <p:spPr>
          <a:xfrm>
            <a:off x="3154279" y="3473784"/>
            <a:ext cx="1803400" cy="838200"/>
          </a:xfrm>
          <a:prstGeom prst="rect">
            <a:avLst/>
          </a:prstGeom>
        </p:spPr>
      </p:pic>
      <p:pic>
        <p:nvPicPr>
          <p:cNvPr id="12" name="Picture 11"/>
          <p:cNvPicPr>
            <a:picLocks noChangeAspect="1"/>
          </p:cNvPicPr>
          <p:nvPr/>
        </p:nvPicPr>
        <p:blipFill>
          <a:blip r:embed="rId8"/>
          <a:stretch>
            <a:fillRect/>
          </a:stretch>
        </p:blipFill>
        <p:spPr>
          <a:xfrm>
            <a:off x="5313948" y="3694427"/>
            <a:ext cx="2476500" cy="342900"/>
          </a:xfrm>
          <a:prstGeom prst="rect">
            <a:avLst/>
          </a:prstGeom>
        </p:spPr>
      </p:pic>
      <p:pic>
        <p:nvPicPr>
          <p:cNvPr id="13" name="Picture 12"/>
          <p:cNvPicPr>
            <a:picLocks noChangeAspect="1"/>
          </p:cNvPicPr>
          <p:nvPr/>
        </p:nvPicPr>
        <p:blipFill>
          <a:blip r:embed="rId9"/>
          <a:stretch>
            <a:fillRect/>
          </a:stretch>
        </p:blipFill>
        <p:spPr>
          <a:xfrm>
            <a:off x="3034966" y="4891663"/>
            <a:ext cx="2042027" cy="880874"/>
          </a:xfrm>
          <a:prstGeom prst="rect">
            <a:avLst/>
          </a:prstGeom>
        </p:spPr>
      </p:pic>
    </p:spTree>
    <p:extLst>
      <p:ext uri="{BB962C8B-B14F-4D97-AF65-F5344CB8AC3E}">
        <p14:creationId xmlns:p14="http://schemas.microsoft.com/office/powerpoint/2010/main" val="1962103383"/>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extShape 1"/>
          <p:cNvSpPr txBox="1"/>
          <p:nvPr/>
        </p:nvSpPr>
        <p:spPr>
          <a:xfrm>
            <a:off x="1524000" y="18000"/>
            <a:ext cx="9143640" cy="687240"/>
          </a:xfrm>
          <a:prstGeom prst="rect">
            <a:avLst/>
          </a:prstGeom>
          <a:solidFill>
            <a:srgbClr val="C3D69B"/>
          </a:solidFill>
          <a:ln>
            <a:noFill/>
          </a:ln>
        </p:spPr>
        <p:txBody>
          <a:bodyPr anchor="ctr"/>
          <a:lstStyle/>
          <a:p>
            <a:pPr>
              <a:lnSpc>
                <a:spcPct val="100000"/>
              </a:lnSpc>
            </a:pPr>
            <a:r>
              <a:rPr lang="en-US" sz="3200" dirty="0">
                <a:solidFill>
                  <a:srgbClr val="000000"/>
                </a:solidFill>
                <a:latin typeface="Calibri"/>
              </a:rPr>
              <a:t>Dividing two z-transforms </a:t>
            </a:r>
            <a:endParaRPr dirty="0"/>
          </a:p>
        </p:txBody>
      </p:sp>
      <p:sp>
        <p:nvSpPr>
          <p:cNvPr id="2" name="TextBox 1"/>
          <p:cNvSpPr txBox="1"/>
          <p:nvPr/>
        </p:nvSpPr>
        <p:spPr>
          <a:xfrm>
            <a:off x="1751264" y="1056105"/>
            <a:ext cx="7740315" cy="2677656"/>
          </a:xfrm>
          <a:prstGeom prst="rect">
            <a:avLst/>
          </a:prstGeom>
          <a:noFill/>
        </p:spPr>
        <p:txBody>
          <a:bodyPr wrap="square" rtlCol="0">
            <a:spAutoFit/>
          </a:bodyPr>
          <a:lstStyle/>
          <a:p>
            <a:pPr lvl="1"/>
            <a:r>
              <a:rPr lang="en-US" i="1" dirty="0"/>
              <a:t>B(z) = C(z) / A(z)</a:t>
            </a:r>
          </a:p>
          <a:p>
            <a:endParaRPr lang="en-US" i="1" dirty="0"/>
          </a:p>
          <a:p>
            <a:r>
              <a:rPr lang="en-US" dirty="0"/>
              <a:t>This is the inverse process of convolution: </a:t>
            </a:r>
            <a:r>
              <a:rPr lang="en-US" b="1" dirty="0" err="1"/>
              <a:t>deconvolution</a:t>
            </a:r>
            <a:endParaRPr lang="en-US" b="1" dirty="0"/>
          </a:p>
          <a:p>
            <a:endParaRPr lang="en-US" dirty="0"/>
          </a:p>
          <a:p>
            <a:endParaRPr lang="en-US" baseline="-25000" dirty="0"/>
          </a:p>
          <a:p>
            <a:endParaRPr lang="en-US" dirty="0"/>
          </a:p>
          <a:p>
            <a:endParaRPr lang="en-US" dirty="0"/>
          </a:p>
          <a:p>
            <a:endParaRPr lang="en-US" dirty="0"/>
          </a:p>
          <a:p>
            <a:endParaRPr lang="en-US" baseline="-25000" dirty="0"/>
          </a:p>
          <a:p>
            <a:endParaRPr lang="en-US" dirty="0"/>
          </a:p>
        </p:txBody>
      </p:sp>
    </p:spTree>
    <p:extLst>
      <p:ext uri="{BB962C8B-B14F-4D97-AF65-F5344CB8AC3E}">
        <p14:creationId xmlns:p14="http://schemas.microsoft.com/office/powerpoint/2010/main" val="1210625171"/>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31469"/>
            <a:ext cx="10515600" cy="1325563"/>
          </a:xfrm>
        </p:spPr>
        <p:txBody>
          <a:bodyPr/>
          <a:lstStyle/>
          <a:p>
            <a:r>
              <a:rPr lang="en-US" dirty="0"/>
              <a:t>Systems &amp; Signals</a:t>
            </a:r>
          </a:p>
        </p:txBody>
      </p:sp>
      <p:sp>
        <p:nvSpPr>
          <p:cNvPr id="4" name="Flowchart: Process 3"/>
          <p:cNvSpPr/>
          <p:nvPr/>
        </p:nvSpPr>
        <p:spPr>
          <a:xfrm>
            <a:off x="4696889" y="856651"/>
            <a:ext cx="2019273" cy="866273"/>
          </a:xfrm>
          <a:prstGeom prst="flowChartProcess">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System</a:t>
            </a:r>
          </a:p>
        </p:txBody>
      </p:sp>
      <p:sp>
        <p:nvSpPr>
          <p:cNvPr id="5" name="Right Arrow 4"/>
          <p:cNvSpPr/>
          <p:nvPr/>
        </p:nvSpPr>
        <p:spPr>
          <a:xfrm>
            <a:off x="2668093" y="1116532"/>
            <a:ext cx="2098461" cy="36576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Input signal</a:t>
            </a:r>
          </a:p>
        </p:txBody>
      </p:sp>
      <p:sp>
        <p:nvSpPr>
          <p:cNvPr id="6" name="Right Arrow 5"/>
          <p:cNvSpPr/>
          <p:nvPr/>
        </p:nvSpPr>
        <p:spPr>
          <a:xfrm>
            <a:off x="6630730" y="1116532"/>
            <a:ext cx="2098461" cy="36576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output signal</a:t>
            </a:r>
          </a:p>
        </p:txBody>
      </p:sp>
      <p:sp>
        <p:nvSpPr>
          <p:cNvPr id="7" name="TextBox 6"/>
          <p:cNvSpPr txBox="1"/>
          <p:nvPr/>
        </p:nvSpPr>
        <p:spPr>
          <a:xfrm>
            <a:off x="2686908" y="1990827"/>
            <a:ext cx="6240723" cy="2585323"/>
          </a:xfrm>
          <a:prstGeom prst="rect">
            <a:avLst/>
          </a:prstGeom>
          <a:noFill/>
        </p:spPr>
        <p:txBody>
          <a:bodyPr wrap="square" rtlCol="0">
            <a:spAutoFit/>
          </a:bodyPr>
          <a:lstStyle/>
          <a:p>
            <a:pPr algn="ctr"/>
            <a:r>
              <a:rPr lang="en-US" dirty="0"/>
              <a:t>x[n]      </a:t>
            </a:r>
            <a:r>
              <a:rPr lang="en-US" dirty="0">
                <a:sym typeface="Wingdings" panose="05000000000000000000" pitchFamily="2" charset="2"/>
              </a:rPr>
              <a:t>             system              y[n]</a:t>
            </a:r>
          </a:p>
          <a:p>
            <a:endParaRPr lang="en-US" dirty="0">
              <a:sym typeface="Wingdings" panose="05000000000000000000" pitchFamily="2" charset="2"/>
            </a:endParaRPr>
          </a:p>
          <a:p>
            <a:r>
              <a:rPr lang="en-US" dirty="0">
                <a:sym typeface="Wingdings" panose="05000000000000000000" pitchFamily="2" charset="2"/>
              </a:rPr>
              <a:t>System transforms input x[n] into output y[n]</a:t>
            </a:r>
          </a:p>
          <a:p>
            <a:endParaRPr lang="en-US" dirty="0">
              <a:sym typeface="Wingdings" panose="05000000000000000000" pitchFamily="2" charset="2"/>
            </a:endParaRPr>
          </a:p>
          <a:p>
            <a:r>
              <a:rPr lang="en-US" dirty="0">
                <a:sym typeface="Wingdings" panose="05000000000000000000" pitchFamily="2" charset="2"/>
              </a:rPr>
              <a:t>Every system can be thought of as a filter, described by a transfer function, h[n]</a:t>
            </a:r>
          </a:p>
          <a:p>
            <a:endParaRPr lang="en-US" dirty="0">
              <a:sym typeface="Wingdings" panose="05000000000000000000" pitchFamily="2" charset="2"/>
            </a:endParaRPr>
          </a:p>
          <a:p>
            <a:r>
              <a:rPr lang="en-US" dirty="0">
                <a:sym typeface="Wingdings" panose="05000000000000000000" pitchFamily="2" charset="2"/>
              </a:rPr>
              <a:t>Later we will discuss convolution, represented by ‘*’</a:t>
            </a:r>
          </a:p>
          <a:p>
            <a:pPr lvl="1"/>
            <a:r>
              <a:rPr lang="en-US" dirty="0">
                <a:sym typeface="Wingdings" panose="05000000000000000000" pitchFamily="2" charset="2"/>
              </a:rPr>
              <a:t>y[n] = x[n] * h[n]</a:t>
            </a:r>
          </a:p>
        </p:txBody>
      </p:sp>
      <p:pic>
        <p:nvPicPr>
          <p:cNvPr id="8" name="Picture 7"/>
          <p:cNvPicPr>
            <a:picLocks noChangeAspect="1"/>
          </p:cNvPicPr>
          <p:nvPr/>
        </p:nvPicPr>
        <p:blipFill>
          <a:blip r:embed="rId2"/>
          <a:stretch>
            <a:fillRect/>
          </a:stretch>
        </p:blipFill>
        <p:spPr>
          <a:xfrm>
            <a:off x="2146300" y="4711700"/>
            <a:ext cx="7899400" cy="1993900"/>
          </a:xfrm>
          <a:prstGeom prst="rect">
            <a:avLst/>
          </a:prstGeom>
        </p:spPr>
      </p:pic>
      <p:sp>
        <p:nvSpPr>
          <p:cNvPr id="3" name="Rectangle 2">
            <a:extLst>
              <a:ext uri="{FF2B5EF4-FFF2-40B4-BE49-F238E27FC236}">
                <a16:creationId xmlns:a16="http://schemas.microsoft.com/office/drawing/2014/main" id="{FA0D5EEE-E861-98DE-6127-3FEF9BB94280}"/>
              </a:ext>
            </a:extLst>
          </p:cNvPr>
          <p:cNvSpPr/>
          <p:nvPr/>
        </p:nvSpPr>
        <p:spPr>
          <a:xfrm>
            <a:off x="3138617" y="5832389"/>
            <a:ext cx="1013253" cy="234779"/>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7564305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extShape 1"/>
          <p:cNvSpPr txBox="1"/>
          <p:nvPr/>
        </p:nvSpPr>
        <p:spPr>
          <a:xfrm>
            <a:off x="1524000" y="18000"/>
            <a:ext cx="9143640" cy="687240"/>
          </a:xfrm>
          <a:prstGeom prst="rect">
            <a:avLst/>
          </a:prstGeom>
          <a:solidFill>
            <a:srgbClr val="C3D69B"/>
          </a:solidFill>
          <a:ln>
            <a:noFill/>
          </a:ln>
        </p:spPr>
        <p:txBody>
          <a:bodyPr anchor="ctr"/>
          <a:lstStyle/>
          <a:p>
            <a:pPr>
              <a:lnSpc>
                <a:spcPct val="100000"/>
              </a:lnSpc>
            </a:pPr>
            <a:r>
              <a:rPr lang="en-US" sz="3200" dirty="0">
                <a:solidFill>
                  <a:srgbClr val="000000"/>
                </a:solidFill>
                <a:latin typeface="Calibri"/>
              </a:rPr>
              <a:t>Transfer function: poles and zeros</a:t>
            </a:r>
            <a:endParaRPr dirty="0"/>
          </a:p>
        </p:txBody>
      </p:sp>
      <p:sp>
        <p:nvSpPr>
          <p:cNvPr id="2" name="TextBox 1"/>
          <p:cNvSpPr txBox="1"/>
          <p:nvPr/>
        </p:nvSpPr>
        <p:spPr>
          <a:xfrm>
            <a:off x="1751264" y="1056106"/>
            <a:ext cx="7740315" cy="6063199"/>
          </a:xfrm>
          <a:prstGeom prst="rect">
            <a:avLst/>
          </a:prstGeom>
          <a:noFill/>
        </p:spPr>
        <p:txBody>
          <a:bodyPr wrap="square" rtlCol="0">
            <a:spAutoFit/>
          </a:bodyPr>
          <a:lstStyle/>
          <a:p>
            <a:r>
              <a:rPr lang="en-US" dirty="0"/>
              <a:t>Since a z-transform is a polynomial, it has roots. In general a polynomial of order N has N complex roots, and can be factored into:</a:t>
            </a:r>
          </a:p>
          <a:p>
            <a:endParaRPr lang="en-US" dirty="0"/>
          </a:p>
          <a:p>
            <a:endParaRPr lang="en-US" dirty="0"/>
          </a:p>
          <a:p>
            <a:endParaRPr lang="en-US" dirty="0"/>
          </a:p>
          <a:p>
            <a:r>
              <a:rPr lang="en-US" dirty="0"/>
              <a:t>So we can also write the ratio of two z-transforms as:</a:t>
            </a:r>
          </a:p>
          <a:p>
            <a:endParaRPr lang="en-US" dirty="0"/>
          </a:p>
          <a:p>
            <a:endParaRPr lang="en-US" dirty="0"/>
          </a:p>
          <a:p>
            <a:endParaRPr lang="en-US" dirty="0"/>
          </a:p>
          <a:p>
            <a:endParaRPr lang="en-US" dirty="0"/>
          </a:p>
          <a:p>
            <a:r>
              <a:rPr lang="en-US" dirty="0"/>
              <a:t>This means that </a:t>
            </a:r>
            <a:r>
              <a:rPr lang="en-US" i="1" dirty="0"/>
              <a:t>r(z) </a:t>
            </a:r>
            <a:r>
              <a:rPr lang="en-US" dirty="0"/>
              <a:t>will become 0 when z is any of z</a:t>
            </a:r>
            <a:r>
              <a:rPr lang="en-US" baseline="-25000" dirty="0"/>
              <a:t>0</a:t>
            </a:r>
            <a:r>
              <a:rPr lang="en-US" dirty="0"/>
              <a:t>, z</a:t>
            </a:r>
            <a:r>
              <a:rPr lang="en-US" baseline="-25000" dirty="0"/>
              <a:t>1</a:t>
            </a:r>
            <a:r>
              <a:rPr lang="en-US" dirty="0"/>
              <a:t>, …, z</a:t>
            </a:r>
            <a:r>
              <a:rPr lang="en-US" baseline="-25000" dirty="0"/>
              <a:t>N-1</a:t>
            </a:r>
          </a:p>
          <a:p>
            <a:endParaRPr lang="en-US" baseline="-25000" dirty="0"/>
          </a:p>
          <a:p>
            <a:r>
              <a:rPr lang="en-US" i="1" dirty="0"/>
              <a:t>and</a:t>
            </a:r>
            <a:r>
              <a:rPr lang="en-US" dirty="0"/>
              <a:t> that r(z) will become </a:t>
            </a:r>
            <a:r>
              <a:rPr lang="en-US" sz="2800" dirty="0"/>
              <a:t>∞</a:t>
            </a:r>
            <a:r>
              <a:rPr lang="en-US" dirty="0"/>
              <a:t> when z is any of p</a:t>
            </a:r>
            <a:r>
              <a:rPr lang="en-US" baseline="-25000" dirty="0"/>
              <a:t>0</a:t>
            </a:r>
            <a:r>
              <a:rPr lang="en-US" dirty="0"/>
              <a:t>, p</a:t>
            </a:r>
            <a:r>
              <a:rPr lang="en-US" baseline="-25000" dirty="0"/>
              <a:t>1</a:t>
            </a:r>
            <a:r>
              <a:rPr lang="en-US" dirty="0"/>
              <a:t>, …, p</a:t>
            </a:r>
            <a:r>
              <a:rPr lang="en-US" baseline="-25000" dirty="0"/>
              <a:t>M-1</a:t>
            </a:r>
          </a:p>
          <a:p>
            <a:endParaRPr lang="en-US" baseline="-25000" dirty="0"/>
          </a:p>
          <a:p>
            <a:r>
              <a:rPr lang="en-US" dirty="0"/>
              <a:t>The complex numbers z</a:t>
            </a:r>
            <a:r>
              <a:rPr lang="en-US" baseline="-25000" dirty="0"/>
              <a:t>0</a:t>
            </a:r>
            <a:r>
              <a:rPr lang="en-US" dirty="0"/>
              <a:t>, z</a:t>
            </a:r>
            <a:r>
              <a:rPr lang="en-US" baseline="-25000" dirty="0"/>
              <a:t>1</a:t>
            </a:r>
            <a:r>
              <a:rPr lang="en-US" dirty="0"/>
              <a:t>, …, z</a:t>
            </a:r>
            <a:r>
              <a:rPr lang="en-US" baseline="-25000" dirty="0"/>
              <a:t>N-1 </a:t>
            </a:r>
            <a:r>
              <a:rPr lang="en-US" dirty="0"/>
              <a:t>are the “zeros” of the function, r(z)</a:t>
            </a:r>
          </a:p>
          <a:p>
            <a:endParaRPr lang="en-US" baseline="-25000" dirty="0"/>
          </a:p>
          <a:p>
            <a:r>
              <a:rPr lang="en-US" dirty="0"/>
              <a:t>The complex numbers p</a:t>
            </a:r>
            <a:r>
              <a:rPr lang="en-US" baseline="-25000" dirty="0"/>
              <a:t>0</a:t>
            </a:r>
            <a:r>
              <a:rPr lang="en-US" dirty="0"/>
              <a:t>, p</a:t>
            </a:r>
            <a:r>
              <a:rPr lang="en-US" baseline="-25000" dirty="0"/>
              <a:t>1</a:t>
            </a:r>
            <a:r>
              <a:rPr lang="en-US" dirty="0"/>
              <a:t>, …, p</a:t>
            </a:r>
            <a:r>
              <a:rPr lang="en-US" baseline="-25000" dirty="0"/>
              <a:t>M-1 </a:t>
            </a:r>
            <a:r>
              <a:rPr lang="en-US" dirty="0"/>
              <a:t>are the “poles” of the function, r(z)</a:t>
            </a:r>
          </a:p>
          <a:p>
            <a:endParaRPr lang="en-US" dirty="0"/>
          </a:p>
          <a:p>
            <a:r>
              <a:rPr lang="en-US" dirty="0"/>
              <a:t>r(z) is called the discrete </a:t>
            </a:r>
            <a:r>
              <a:rPr lang="en-US" b="1" dirty="0"/>
              <a:t>transfer function</a:t>
            </a:r>
            <a:r>
              <a:rPr lang="en-US" dirty="0"/>
              <a:t>. It is the z-plane analog to the impulse response (which is defined for the time domain).</a:t>
            </a:r>
          </a:p>
          <a:p>
            <a:endParaRPr lang="en-US" dirty="0"/>
          </a:p>
          <a:p>
            <a:endParaRPr lang="en-US" dirty="0"/>
          </a:p>
        </p:txBody>
      </p:sp>
      <p:pic>
        <p:nvPicPr>
          <p:cNvPr id="4" name="Picture 3"/>
          <p:cNvPicPr>
            <a:picLocks noChangeAspect="1"/>
          </p:cNvPicPr>
          <p:nvPr/>
        </p:nvPicPr>
        <p:blipFill>
          <a:blip r:embed="rId2"/>
          <a:stretch>
            <a:fillRect/>
          </a:stretch>
        </p:blipFill>
        <p:spPr>
          <a:xfrm>
            <a:off x="3719764" y="1858879"/>
            <a:ext cx="3162300" cy="279400"/>
          </a:xfrm>
          <a:prstGeom prst="rect">
            <a:avLst/>
          </a:prstGeom>
        </p:spPr>
      </p:pic>
      <p:pic>
        <p:nvPicPr>
          <p:cNvPr id="14" name="Picture 13"/>
          <p:cNvPicPr>
            <a:picLocks noChangeAspect="1"/>
          </p:cNvPicPr>
          <p:nvPr/>
        </p:nvPicPr>
        <p:blipFill>
          <a:blip r:embed="rId3"/>
          <a:stretch>
            <a:fillRect/>
          </a:stretch>
        </p:blipFill>
        <p:spPr>
          <a:xfrm>
            <a:off x="3222458" y="2834105"/>
            <a:ext cx="5105400" cy="774700"/>
          </a:xfrm>
          <a:prstGeom prst="rect">
            <a:avLst/>
          </a:prstGeom>
        </p:spPr>
      </p:pic>
    </p:spTree>
    <p:extLst>
      <p:ext uri="{BB962C8B-B14F-4D97-AF65-F5344CB8AC3E}">
        <p14:creationId xmlns:p14="http://schemas.microsoft.com/office/powerpoint/2010/main" val="2488826443"/>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extShape 1"/>
          <p:cNvSpPr txBox="1"/>
          <p:nvPr/>
        </p:nvSpPr>
        <p:spPr>
          <a:xfrm>
            <a:off x="1524000" y="18000"/>
            <a:ext cx="9143640" cy="687240"/>
          </a:xfrm>
          <a:prstGeom prst="rect">
            <a:avLst/>
          </a:prstGeom>
          <a:solidFill>
            <a:srgbClr val="C3D69B"/>
          </a:solidFill>
          <a:ln>
            <a:noFill/>
          </a:ln>
        </p:spPr>
        <p:txBody>
          <a:bodyPr anchor="ctr"/>
          <a:lstStyle/>
          <a:p>
            <a:pPr>
              <a:lnSpc>
                <a:spcPct val="100000"/>
              </a:lnSpc>
            </a:pPr>
            <a:r>
              <a:rPr lang="en-US" sz="3200" dirty="0">
                <a:solidFill>
                  <a:srgbClr val="000000"/>
                </a:solidFill>
                <a:latin typeface="Calibri"/>
              </a:rPr>
              <a:t>Pole-Zero Plot</a:t>
            </a:r>
            <a:endParaRPr dirty="0"/>
          </a:p>
        </p:txBody>
      </p:sp>
      <p:pic>
        <p:nvPicPr>
          <p:cNvPr id="3" name="Picture 2"/>
          <p:cNvPicPr>
            <a:picLocks noChangeAspect="1"/>
          </p:cNvPicPr>
          <p:nvPr/>
        </p:nvPicPr>
        <p:blipFill>
          <a:blip r:embed="rId2"/>
          <a:stretch>
            <a:fillRect/>
          </a:stretch>
        </p:blipFill>
        <p:spPr>
          <a:xfrm>
            <a:off x="1524000" y="1333500"/>
            <a:ext cx="9144000" cy="4180782"/>
          </a:xfrm>
          <a:prstGeom prst="rect">
            <a:avLst/>
          </a:prstGeom>
        </p:spPr>
      </p:pic>
      <p:cxnSp>
        <p:nvCxnSpPr>
          <p:cNvPr id="5" name="Straight Arrow Connector 4"/>
          <p:cNvCxnSpPr/>
          <p:nvPr/>
        </p:nvCxnSpPr>
        <p:spPr>
          <a:xfrm flipV="1">
            <a:off x="6550527" y="4424948"/>
            <a:ext cx="895685" cy="58821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6" name="TextBox 5"/>
          <p:cNvSpPr txBox="1"/>
          <p:nvPr/>
        </p:nvSpPr>
        <p:spPr>
          <a:xfrm>
            <a:off x="4953001" y="4734342"/>
            <a:ext cx="3890210" cy="2123658"/>
          </a:xfrm>
          <a:prstGeom prst="rect">
            <a:avLst/>
          </a:prstGeom>
          <a:noFill/>
        </p:spPr>
        <p:txBody>
          <a:bodyPr wrap="square" rtlCol="0">
            <a:spAutoFit/>
          </a:bodyPr>
          <a:lstStyle/>
          <a:p>
            <a:r>
              <a:rPr lang="en-US" dirty="0">
                <a:solidFill>
                  <a:schemeClr val="tx2">
                    <a:lumMod val="60000"/>
                    <a:lumOff val="40000"/>
                  </a:schemeClr>
                </a:solidFill>
              </a:rPr>
              <a:t>The unit circle</a:t>
            </a:r>
          </a:p>
          <a:p>
            <a:r>
              <a:rPr lang="en-US" dirty="0">
                <a:solidFill>
                  <a:schemeClr val="tx2">
                    <a:lumMod val="60000"/>
                    <a:lumOff val="40000"/>
                  </a:schemeClr>
                </a:solidFill>
              </a:rPr>
              <a:t> |z|=1</a:t>
            </a:r>
          </a:p>
          <a:p>
            <a:endParaRPr lang="en-US" dirty="0">
              <a:solidFill>
                <a:schemeClr val="tx2">
                  <a:lumMod val="60000"/>
                  <a:lumOff val="40000"/>
                </a:schemeClr>
              </a:solidFill>
            </a:endParaRPr>
          </a:p>
          <a:p>
            <a:r>
              <a:rPr lang="en-US" dirty="0">
                <a:solidFill>
                  <a:schemeClr val="tx2">
                    <a:lumMod val="60000"/>
                    <a:lumOff val="40000"/>
                  </a:schemeClr>
                </a:solidFill>
              </a:rPr>
              <a:t>or</a:t>
            </a:r>
          </a:p>
          <a:p>
            <a:r>
              <a:rPr lang="en-US" dirty="0">
                <a:solidFill>
                  <a:schemeClr val="tx2">
                    <a:lumMod val="60000"/>
                    <a:lumOff val="40000"/>
                  </a:schemeClr>
                </a:solidFill>
              </a:rPr>
              <a:t>z = e</a:t>
            </a:r>
            <a:r>
              <a:rPr lang="en-US" baseline="30000" dirty="0">
                <a:solidFill>
                  <a:schemeClr val="tx2">
                    <a:lumMod val="60000"/>
                    <a:lumOff val="40000"/>
                  </a:schemeClr>
                </a:solidFill>
              </a:rPr>
              <a:t>-</a:t>
            </a:r>
            <a:r>
              <a:rPr lang="en-US" baseline="30000" dirty="0" err="1">
                <a:solidFill>
                  <a:schemeClr val="tx2">
                    <a:lumMod val="60000"/>
                    <a:lumOff val="40000"/>
                  </a:schemeClr>
                </a:solidFill>
              </a:rPr>
              <a:t>jω</a:t>
            </a:r>
            <a:endParaRPr lang="en-US" baseline="30000" dirty="0">
              <a:solidFill>
                <a:schemeClr val="tx2">
                  <a:lumMod val="60000"/>
                  <a:lumOff val="40000"/>
                </a:schemeClr>
              </a:solidFill>
            </a:endParaRPr>
          </a:p>
          <a:p>
            <a:endParaRPr lang="en-US" baseline="30000" dirty="0">
              <a:solidFill>
                <a:schemeClr val="tx2">
                  <a:lumMod val="60000"/>
                  <a:lumOff val="40000"/>
                </a:schemeClr>
              </a:solidFill>
            </a:endParaRPr>
          </a:p>
          <a:p>
            <a:r>
              <a:rPr lang="en-US" dirty="0">
                <a:solidFill>
                  <a:schemeClr val="tx2">
                    <a:lumMod val="60000"/>
                    <a:lumOff val="40000"/>
                  </a:schemeClr>
                </a:solidFill>
              </a:rPr>
              <a:t>where </a:t>
            </a:r>
            <a:r>
              <a:rPr lang="en-US" dirty="0" err="1">
                <a:solidFill>
                  <a:schemeClr val="tx2">
                    <a:lumMod val="60000"/>
                    <a:lumOff val="40000"/>
                  </a:schemeClr>
                </a:solidFill>
              </a:rPr>
              <a:t>ω</a:t>
            </a:r>
            <a:r>
              <a:rPr lang="en-US" dirty="0">
                <a:solidFill>
                  <a:schemeClr val="tx2">
                    <a:lumMod val="60000"/>
                    <a:lumOff val="40000"/>
                  </a:schemeClr>
                </a:solidFill>
              </a:rPr>
              <a:t> ranges from 0 to 2π</a:t>
            </a:r>
          </a:p>
          <a:p>
            <a:endParaRPr lang="en-US" baseline="30000" dirty="0">
              <a:solidFill>
                <a:schemeClr val="tx2">
                  <a:lumMod val="60000"/>
                  <a:lumOff val="40000"/>
                </a:schemeClr>
              </a:solidFill>
            </a:endParaRPr>
          </a:p>
        </p:txBody>
      </p:sp>
    </p:spTree>
    <p:extLst>
      <p:ext uri="{BB962C8B-B14F-4D97-AF65-F5344CB8AC3E}">
        <p14:creationId xmlns:p14="http://schemas.microsoft.com/office/powerpoint/2010/main" val="2707354420"/>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extShape 1"/>
          <p:cNvSpPr txBox="1"/>
          <p:nvPr/>
        </p:nvSpPr>
        <p:spPr>
          <a:xfrm>
            <a:off x="1524000" y="18000"/>
            <a:ext cx="9143640" cy="687240"/>
          </a:xfrm>
          <a:prstGeom prst="rect">
            <a:avLst/>
          </a:prstGeom>
          <a:solidFill>
            <a:srgbClr val="C3D69B"/>
          </a:solidFill>
          <a:ln>
            <a:noFill/>
          </a:ln>
        </p:spPr>
        <p:txBody>
          <a:bodyPr anchor="ctr"/>
          <a:lstStyle/>
          <a:p>
            <a:pPr>
              <a:lnSpc>
                <a:spcPct val="100000"/>
              </a:lnSpc>
            </a:pPr>
            <a:r>
              <a:rPr lang="en-US" sz="3200" dirty="0">
                <a:solidFill>
                  <a:srgbClr val="000000"/>
                </a:solidFill>
                <a:latin typeface="Calibri"/>
              </a:rPr>
              <a:t>Where is this going: filters</a:t>
            </a:r>
            <a:endParaRPr dirty="0"/>
          </a:p>
        </p:txBody>
      </p:sp>
      <p:sp>
        <p:nvSpPr>
          <p:cNvPr id="2" name="TextBox 1"/>
          <p:cNvSpPr txBox="1"/>
          <p:nvPr/>
        </p:nvSpPr>
        <p:spPr>
          <a:xfrm>
            <a:off x="1751264" y="1056106"/>
            <a:ext cx="7740315" cy="5632311"/>
          </a:xfrm>
          <a:prstGeom prst="rect">
            <a:avLst/>
          </a:prstGeom>
          <a:noFill/>
        </p:spPr>
        <p:txBody>
          <a:bodyPr wrap="square" rtlCol="0">
            <a:spAutoFit/>
          </a:bodyPr>
          <a:lstStyle/>
          <a:p>
            <a:endParaRPr lang="en-US" dirty="0"/>
          </a:p>
          <a:p>
            <a:r>
              <a:rPr lang="en-US" dirty="0"/>
              <a:t>Any filter can be described by:</a:t>
            </a:r>
          </a:p>
          <a:p>
            <a:pPr marL="285750" indent="-285750">
              <a:buFont typeface="Arial"/>
              <a:buChar char="•"/>
            </a:pPr>
            <a:r>
              <a:rPr lang="en-US" dirty="0"/>
              <a:t>poles and zeroes (z-domain)</a:t>
            </a:r>
          </a:p>
          <a:p>
            <a:pPr marL="285750" indent="-285750">
              <a:buFont typeface="Arial"/>
              <a:buChar char="•"/>
            </a:pPr>
            <a:r>
              <a:rPr lang="en-US" dirty="0"/>
              <a:t>impulse response (time domain)</a:t>
            </a:r>
          </a:p>
          <a:p>
            <a:pPr marL="285750" indent="-285750">
              <a:buFont typeface="Arial"/>
              <a:buChar char="•"/>
            </a:pPr>
            <a:r>
              <a:rPr lang="en-US" dirty="0"/>
              <a:t>frequency response function (Fourier/frequency domain)</a:t>
            </a:r>
          </a:p>
          <a:p>
            <a:endParaRPr lang="en-US" dirty="0"/>
          </a:p>
          <a:p>
            <a:r>
              <a:rPr lang="en-US" dirty="0"/>
              <a:t>For continuous-time signals we use the Laplace transform / s-domain.</a:t>
            </a:r>
          </a:p>
          <a:p>
            <a:endParaRPr lang="en-US" dirty="0"/>
          </a:p>
          <a:p>
            <a:r>
              <a:rPr lang="en-US" dirty="0"/>
              <a:t>For discrete-time signals we use the z-transform / z-domain.</a:t>
            </a:r>
          </a:p>
          <a:p>
            <a:endParaRPr lang="en-US" dirty="0"/>
          </a:p>
          <a:p>
            <a:r>
              <a:rPr lang="en-US" b="1" dirty="0"/>
              <a:t>A perfect seismometer would respond equally to all frequencies</a:t>
            </a:r>
            <a:r>
              <a:rPr lang="en-US" dirty="0"/>
              <a:t>. This is impossible. So seismometers are described by their transfer functions, given as a set of poles and zeros (e.g. SAC pole-zero files). From these poles and zeros we can work out the frequency response function (</a:t>
            </a:r>
            <a:r>
              <a:rPr lang="en-US" dirty="0" err="1"/>
              <a:t>e.g</a:t>
            </a:r>
            <a:r>
              <a:rPr lang="en-US" dirty="0"/>
              <a:t> RESP files). </a:t>
            </a:r>
          </a:p>
          <a:p>
            <a:endParaRPr lang="en-US" dirty="0"/>
          </a:p>
          <a:p>
            <a:r>
              <a:rPr lang="en-US" dirty="0"/>
              <a:t>Since seismometers deal with analog signals, we use Laplace transforms, not z-transforms. But for all the digital filters you will use (on a computer) it is more useful to know z-transforms.</a:t>
            </a:r>
          </a:p>
          <a:p>
            <a:endParaRPr lang="en-US" dirty="0"/>
          </a:p>
          <a:p>
            <a:endParaRPr lang="en-US" dirty="0"/>
          </a:p>
        </p:txBody>
      </p:sp>
    </p:spTree>
    <p:extLst>
      <p:ext uri="{BB962C8B-B14F-4D97-AF65-F5344CB8AC3E}">
        <p14:creationId xmlns:p14="http://schemas.microsoft.com/office/powerpoint/2010/main" val="178760306"/>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extShape 1"/>
          <p:cNvSpPr txBox="1"/>
          <p:nvPr/>
        </p:nvSpPr>
        <p:spPr>
          <a:xfrm>
            <a:off x="1524000" y="18000"/>
            <a:ext cx="9143640" cy="687240"/>
          </a:xfrm>
          <a:prstGeom prst="rect">
            <a:avLst/>
          </a:prstGeom>
          <a:solidFill>
            <a:srgbClr val="C3D69B"/>
          </a:solidFill>
          <a:ln>
            <a:noFill/>
          </a:ln>
        </p:spPr>
        <p:txBody>
          <a:bodyPr anchor="ctr"/>
          <a:lstStyle/>
          <a:p>
            <a:pPr>
              <a:lnSpc>
                <a:spcPct val="100000"/>
              </a:lnSpc>
            </a:pPr>
            <a:r>
              <a:rPr lang="en-US" sz="3200" dirty="0">
                <a:solidFill>
                  <a:srgbClr val="000000"/>
                </a:solidFill>
                <a:latin typeface="Calibri"/>
              </a:rPr>
              <a:t>What is </a:t>
            </a:r>
            <a:r>
              <a:rPr lang="en-US" sz="3200" err="1">
                <a:solidFill>
                  <a:srgbClr val="000000"/>
                </a:solidFill>
                <a:latin typeface="Calibri"/>
              </a:rPr>
              <a:t>next</a:t>
            </a:r>
            <a:r>
              <a:rPr lang="en-US" sz="3200">
                <a:solidFill>
                  <a:srgbClr val="000000"/>
                </a:solidFill>
                <a:latin typeface="Calibri"/>
              </a:rPr>
              <a:t>?</a:t>
            </a:r>
            <a:endParaRPr dirty="0"/>
          </a:p>
        </p:txBody>
      </p:sp>
      <p:sp>
        <p:nvSpPr>
          <p:cNvPr id="2" name="TextBox 1"/>
          <p:cNvSpPr txBox="1"/>
          <p:nvPr/>
        </p:nvSpPr>
        <p:spPr>
          <a:xfrm>
            <a:off x="1751264" y="1056106"/>
            <a:ext cx="7740315" cy="5355313"/>
          </a:xfrm>
          <a:prstGeom prst="rect">
            <a:avLst/>
          </a:prstGeom>
          <a:noFill/>
        </p:spPr>
        <p:txBody>
          <a:bodyPr wrap="square" rtlCol="0">
            <a:spAutoFit/>
          </a:bodyPr>
          <a:lstStyle/>
          <a:p>
            <a:r>
              <a:rPr lang="en-US" dirty="0"/>
              <a:t>The </a:t>
            </a:r>
            <a:r>
              <a:rPr lang="en-US" b="1" dirty="0"/>
              <a:t>z-transform (i.e. discrete complex transform) </a:t>
            </a:r>
            <a:r>
              <a:rPr lang="en-US" dirty="0"/>
              <a:t>is the discrete version of the </a:t>
            </a:r>
            <a:r>
              <a:rPr lang="en-US" b="1" dirty="0"/>
              <a:t>Laplace Transform.</a:t>
            </a:r>
            <a:r>
              <a:rPr lang="en-US" dirty="0"/>
              <a:t> </a:t>
            </a:r>
            <a:endParaRPr lang="en-US" b="1" dirty="0"/>
          </a:p>
          <a:p>
            <a:endParaRPr lang="en-US" dirty="0"/>
          </a:p>
          <a:p>
            <a:r>
              <a:rPr lang="en-US" b="1" dirty="0"/>
              <a:t>The Discrete-Time Fourier Transform (DTFT) </a:t>
            </a:r>
            <a:r>
              <a:rPr lang="en-US" dirty="0"/>
              <a:t>is the special case of the z-transform evaluated along the unit circle, z=e</a:t>
            </a:r>
            <a:r>
              <a:rPr lang="en-US" baseline="30000" dirty="0"/>
              <a:t>-</a:t>
            </a:r>
            <a:r>
              <a:rPr lang="en-US" baseline="30000" dirty="0" err="1"/>
              <a:t>iw</a:t>
            </a:r>
            <a:r>
              <a:rPr lang="en-US" dirty="0"/>
              <a:t>, i.e. a set of complex sinusoids.</a:t>
            </a:r>
          </a:p>
          <a:p>
            <a:endParaRPr lang="en-US" dirty="0"/>
          </a:p>
          <a:p>
            <a:r>
              <a:rPr lang="en-US" b="1" dirty="0"/>
              <a:t>The Discrete Fourier Transform (DFT) </a:t>
            </a:r>
            <a:r>
              <a:rPr lang="en-US" dirty="0"/>
              <a:t>is a sampled version of the DTFT.</a:t>
            </a:r>
          </a:p>
          <a:p>
            <a:endParaRPr lang="en-US" dirty="0"/>
          </a:p>
          <a:p>
            <a:r>
              <a:rPr lang="en-US" b="1" dirty="0"/>
              <a:t>The Fast Fourier Transform (FFT) </a:t>
            </a:r>
            <a:r>
              <a:rPr lang="en-US" dirty="0"/>
              <a:t>is an algorithm used to compute the DFT. This is what we use to do Fourier decomposition (decompose a complex signal into a discrete sum of different complex exponentials).</a:t>
            </a:r>
          </a:p>
          <a:p>
            <a:endParaRPr lang="en-US" dirty="0"/>
          </a:p>
          <a:p>
            <a:r>
              <a:rPr lang="en-US" dirty="0"/>
              <a:t>These, and their relation to Fourier Series (continuous periodic signals) and Fourier (Integral) Transform (continuous non-periodic signals), will be covered in detail later.</a:t>
            </a:r>
          </a:p>
          <a:p>
            <a:endParaRPr lang="en-US" dirty="0"/>
          </a:p>
          <a:p>
            <a:endParaRPr lang="en-US" dirty="0"/>
          </a:p>
          <a:p>
            <a:endParaRPr lang="en-US" dirty="0"/>
          </a:p>
        </p:txBody>
      </p:sp>
    </p:spTree>
    <p:extLst>
      <p:ext uri="{BB962C8B-B14F-4D97-AF65-F5344CB8AC3E}">
        <p14:creationId xmlns:p14="http://schemas.microsoft.com/office/powerpoint/2010/main" val="672852158"/>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5649" y="-302140"/>
            <a:ext cx="10515600" cy="1325563"/>
          </a:xfrm>
        </p:spPr>
        <p:txBody>
          <a:bodyPr/>
          <a:lstStyle/>
          <a:p>
            <a:r>
              <a:rPr lang="en-US" dirty="0"/>
              <a:t>Terminology</a:t>
            </a:r>
          </a:p>
        </p:txBody>
      </p:sp>
      <p:pic>
        <p:nvPicPr>
          <p:cNvPr id="4" name="Picture 3"/>
          <p:cNvPicPr>
            <a:picLocks noChangeAspect="1"/>
          </p:cNvPicPr>
          <p:nvPr/>
        </p:nvPicPr>
        <p:blipFill>
          <a:blip r:embed="rId2"/>
          <a:stretch>
            <a:fillRect/>
          </a:stretch>
        </p:blipFill>
        <p:spPr>
          <a:xfrm>
            <a:off x="1673496" y="825500"/>
            <a:ext cx="8712200" cy="6032500"/>
          </a:xfrm>
          <a:prstGeom prst="rect">
            <a:avLst/>
          </a:prstGeom>
        </p:spPr>
      </p:pic>
    </p:spTree>
    <p:extLst>
      <p:ext uri="{BB962C8B-B14F-4D97-AF65-F5344CB8AC3E}">
        <p14:creationId xmlns:p14="http://schemas.microsoft.com/office/powerpoint/2010/main" val="29406840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400" dirty="0"/>
              <a:t>Smith: The Scientist and Engineer's Guide to Digital Signal Processing</a:t>
            </a:r>
            <a:br>
              <a:rPr lang="en-US" sz="2000" dirty="0"/>
            </a:br>
            <a:endParaRPr lang="en-US" sz="2000" dirty="0"/>
          </a:p>
        </p:txBody>
      </p:sp>
      <p:sp>
        <p:nvSpPr>
          <p:cNvPr id="4" name="Rectangle 3"/>
          <p:cNvSpPr/>
          <p:nvPr/>
        </p:nvSpPr>
        <p:spPr>
          <a:xfrm>
            <a:off x="1112514" y="2501842"/>
            <a:ext cx="4983486" cy="1754326"/>
          </a:xfrm>
          <a:prstGeom prst="rect">
            <a:avLst/>
          </a:prstGeom>
        </p:spPr>
        <p:txBody>
          <a:bodyPr wrap="square">
            <a:spAutoFit/>
          </a:bodyPr>
          <a:lstStyle/>
          <a:p>
            <a:endParaRPr lang="en-US" dirty="0"/>
          </a:p>
          <a:p>
            <a:r>
              <a:rPr lang="en-US" dirty="0"/>
              <a:t>PDFs of each chapter available from:</a:t>
            </a:r>
          </a:p>
          <a:p>
            <a:r>
              <a:rPr lang="en-US" dirty="0">
                <a:hlinkClick r:id="rId2"/>
              </a:rPr>
              <a:t>http://dspguide.com/</a:t>
            </a:r>
            <a:endParaRPr lang="en-US" dirty="0"/>
          </a:p>
          <a:p>
            <a:endParaRPr lang="en-US" dirty="0"/>
          </a:p>
          <a:p>
            <a:r>
              <a:rPr lang="en-US" dirty="0"/>
              <a:t>I will likely assign you readings from this book and base my lecture material on it.</a:t>
            </a:r>
          </a:p>
        </p:txBody>
      </p:sp>
      <p:pic>
        <p:nvPicPr>
          <p:cNvPr id="5" name="Picture 4"/>
          <p:cNvPicPr>
            <a:picLocks noChangeAspect="1"/>
          </p:cNvPicPr>
          <p:nvPr/>
        </p:nvPicPr>
        <p:blipFill>
          <a:blip r:embed="rId3"/>
          <a:stretch>
            <a:fillRect/>
          </a:stretch>
        </p:blipFill>
        <p:spPr>
          <a:xfrm>
            <a:off x="7029392" y="1305722"/>
            <a:ext cx="2717800" cy="4038600"/>
          </a:xfrm>
          <a:prstGeom prst="rect">
            <a:avLst/>
          </a:prstGeom>
        </p:spPr>
      </p:pic>
    </p:spTree>
    <p:extLst>
      <p:ext uri="{BB962C8B-B14F-4D97-AF65-F5344CB8AC3E}">
        <p14:creationId xmlns:p14="http://schemas.microsoft.com/office/powerpoint/2010/main" val="92923641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29</TotalTime>
  <Words>2558</Words>
  <Application>Microsoft Macintosh PowerPoint</Application>
  <PresentationFormat>Widescreen</PresentationFormat>
  <Paragraphs>329</Paragraphs>
  <Slides>73</Slides>
  <Notes>20</Notes>
  <HiddenSlides>7</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73</vt:i4>
      </vt:variant>
    </vt:vector>
  </HeadingPairs>
  <TitlesOfParts>
    <vt:vector size="81" baseType="lpstr">
      <vt:lpstr>Aptos</vt:lpstr>
      <vt:lpstr>Aptos Display</vt:lpstr>
      <vt:lpstr>Arial</vt:lpstr>
      <vt:lpstr>Arial Narrow</vt:lpstr>
      <vt:lpstr>Calibri</vt:lpstr>
      <vt:lpstr>Cambria Math</vt:lpstr>
      <vt:lpstr>Wingdings</vt:lpstr>
      <vt:lpstr>Office Theme</vt:lpstr>
      <vt:lpstr>DSP intro</vt:lpstr>
      <vt:lpstr>What is DSP?</vt:lpstr>
      <vt:lpstr>Linear Systems</vt:lpstr>
      <vt:lpstr>Definitions: Amplitude &amp; Period</vt:lpstr>
      <vt:lpstr>Analog, Discrete or Digital ?</vt:lpstr>
      <vt:lpstr>PowerPoint Presentation</vt:lpstr>
      <vt:lpstr>Systems &amp; Signals</vt:lpstr>
      <vt:lpstr>Terminology</vt:lpstr>
      <vt:lpstr>Smith: The Scientist and Engineer's Guide to Digital Signal Processing </vt:lpstr>
      <vt:lpstr>Why understand systems?</vt:lpstr>
      <vt:lpstr>Sinusoidal fidelity</vt:lpstr>
      <vt:lpstr>Examples of non-linear systems</vt:lpstr>
      <vt:lpstr>What makes a system linear?</vt:lpstr>
      <vt:lpstr>LTI systems are commutative: order does not matter</vt:lpstr>
      <vt:lpstr>Multiplication by a constant is linear, but by another signal is not</vt:lpstr>
      <vt:lpstr>Superposition: the Foundation of DSP</vt:lpstr>
      <vt:lpstr>Superposition: the Foundation of DSP</vt:lpstr>
      <vt:lpstr>Synthesis &amp; decomposition</vt:lpstr>
      <vt:lpstr>Fundamental concept of DSP: Superposition</vt:lpstr>
      <vt:lpstr>Fourier decomposition</vt:lpstr>
      <vt:lpstr>time-shifting &amp; time-reversal</vt:lpstr>
      <vt:lpstr>Time scaling (changing frequency)</vt:lpstr>
      <vt:lpstr>Combining time operations:</vt:lpstr>
      <vt:lpstr>Signals can be broken into Even and Odd components</vt:lpstr>
      <vt:lpstr>Special signals: unit impulse &amp; unit step functions</vt:lpstr>
      <vt:lpstr>unit step is running sum of unit impulse</vt:lpstr>
      <vt:lpstr>Unit impulse is difference of two unit steps</vt:lpstr>
      <vt:lpstr>You can make any signal of out delta functions</vt:lpstr>
      <vt:lpstr>Compose signal from sinusoids</vt:lpstr>
      <vt:lpstr>Sinusoids</vt:lpstr>
      <vt:lpstr>Exponentials (real)</vt:lpstr>
      <vt:lpstr>Complex number review</vt:lpstr>
      <vt:lpstr>Complex numbers</vt:lpstr>
      <vt:lpstr>PowerPoint Presentation</vt:lpstr>
      <vt:lpstr>Exponentials (complex) and relation to sinusoids</vt:lpstr>
      <vt:lpstr>PowerPoint Presentation</vt:lpstr>
      <vt:lpstr>Periodicity</vt:lpstr>
      <vt:lpstr>Sinusoids are not generally periodic in discrete time</vt:lpstr>
      <vt:lpstr>Non-periodic</vt:lpstr>
      <vt:lpstr>Computer Numbers: Integers</vt:lpstr>
      <vt:lpstr>Computer numbers: floating point (reals)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Glenn Thompson</dc:creator>
  <cp:lastModifiedBy>Glenn Thompson</cp:lastModifiedBy>
  <cp:revision>1</cp:revision>
  <dcterms:created xsi:type="dcterms:W3CDTF">2026-01-27T15:09:17Z</dcterms:created>
  <dcterms:modified xsi:type="dcterms:W3CDTF">2026-01-27T15:38:51Z</dcterms:modified>
</cp:coreProperties>
</file>